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99" r:id="rId4"/>
    <p:sldId id="264" r:id="rId5"/>
    <p:sldId id="265" r:id="rId6"/>
    <p:sldId id="302" r:id="rId7"/>
    <p:sldId id="308" r:id="rId8"/>
    <p:sldId id="285" r:id="rId9"/>
    <p:sldId id="274" r:id="rId10"/>
    <p:sldId id="275" r:id="rId11"/>
    <p:sldId id="276" r:id="rId12"/>
    <p:sldId id="277" r:id="rId13"/>
    <p:sldId id="278" r:id="rId14"/>
    <p:sldId id="280" r:id="rId15"/>
    <p:sldId id="300" r:id="rId16"/>
    <p:sldId id="273" r:id="rId17"/>
    <p:sldId id="272" r:id="rId18"/>
    <p:sldId id="309" r:id="rId19"/>
    <p:sldId id="283" r:id="rId20"/>
    <p:sldId id="284" r:id="rId21"/>
    <p:sldId id="311" r:id="rId22"/>
    <p:sldId id="286" r:id="rId23"/>
    <p:sldId id="288" r:id="rId24"/>
    <p:sldId id="287" r:id="rId25"/>
    <p:sldId id="290" r:id="rId26"/>
    <p:sldId id="291" r:id="rId27"/>
    <p:sldId id="292" r:id="rId28"/>
    <p:sldId id="293" r:id="rId29"/>
    <p:sldId id="294" r:id="rId30"/>
    <p:sldId id="303" r:id="rId31"/>
    <p:sldId id="312" r:id="rId32"/>
    <p:sldId id="304" r:id="rId33"/>
    <p:sldId id="305" r:id="rId34"/>
    <p:sldId id="296" r:id="rId35"/>
    <p:sldId id="306" r:id="rId36"/>
    <p:sldId id="269" r:id="rId37"/>
    <p:sldId id="297"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57" d="100"/>
          <a:sy n="57" d="100"/>
        </p:scale>
        <p:origin x="120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040912" y="1371600"/>
            <a:ext cx="5417288" cy="1287757"/>
          </a:xfrm>
        </p:spPr>
        <p:txBody>
          <a:bodyPr anchor="b">
            <a:normAutofit/>
          </a:bodyPr>
          <a:lstStyle>
            <a:lvl1pPr algn="l">
              <a:defRPr sz="4000" b="0" baseline="0">
                <a:solidFill>
                  <a:schemeClr val="bg1"/>
                </a:solidFill>
                <a:latin typeface="Franklin Gothic Demi" panose="020B0703020102020204" pitchFamily="34" charset="0"/>
              </a:defRPr>
            </a:lvl1pPr>
          </a:lstStyle>
          <a:p>
            <a:r>
              <a:rPr lang="en-US" dirty="0"/>
              <a:t>Presentation Name Appears Here</a:t>
            </a:r>
          </a:p>
        </p:txBody>
      </p:sp>
      <p:sp>
        <p:nvSpPr>
          <p:cNvPr id="3" name="Subtitle 2"/>
          <p:cNvSpPr>
            <a:spLocks noGrp="1"/>
          </p:cNvSpPr>
          <p:nvPr>
            <p:ph type="subTitle" idx="1" hasCustomPrompt="1"/>
          </p:nvPr>
        </p:nvSpPr>
        <p:spPr>
          <a:xfrm>
            <a:off x="3040912" y="3094074"/>
            <a:ext cx="4960088" cy="1031359"/>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Appears Here</a:t>
            </a:r>
          </a:p>
        </p:txBody>
      </p:sp>
      <p:grpSp>
        <p:nvGrpSpPr>
          <p:cNvPr id="15" name="Group 14"/>
          <p:cNvGrpSpPr/>
          <p:nvPr userDrawn="1"/>
        </p:nvGrpSpPr>
        <p:grpSpPr>
          <a:xfrm>
            <a:off x="-116957" y="5209950"/>
            <a:ext cx="3551274" cy="1041991"/>
            <a:chOff x="-116957" y="4752755"/>
            <a:chExt cx="3551274" cy="1041991"/>
          </a:xfrm>
        </p:grpSpPr>
        <p:sp>
          <p:nvSpPr>
            <p:cNvPr id="9" name="Round Same Side Corner Rectangle 8"/>
            <p:cNvSpPr/>
            <p:nvPr userDrawn="1"/>
          </p:nvSpPr>
          <p:spPr>
            <a:xfrm rot="5400000">
              <a:off x="1137684" y="3498114"/>
              <a:ext cx="1041991" cy="355127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3721" t="64345" r="698" b="28680"/>
            <a:stretch/>
          </p:blipFill>
          <p:spPr>
            <a:xfrm>
              <a:off x="-10630" y="4779338"/>
              <a:ext cx="3296085" cy="988826"/>
            </a:xfrm>
            <a:prstGeom prst="rect">
              <a:avLst/>
            </a:prstGeom>
          </p:spPr>
        </p:pic>
      </p:grpSp>
      <p:sp>
        <p:nvSpPr>
          <p:cNvPr id="14" name="Text Placeholder 13"/>
          <p:cNvSpPr>
            <a:spLocks noGrp="1"/>
          </p:cNvSpPr>
          <p:nvPr>
            <p:ph type="body" sz="quarter" idx="10" hasCustomPrompt="1"/>
          </p:nvPr>
        </p:nvSpPr>
        <p:spPr>
          <a:xfrm>
            <a:off x="3040912" y="4283131"/>
            <a:ext cx="4959350" cy="554038"/>
          </a:xfrm>
        </p:spPr>
        <p:txBody>
          <a:bodyPr>
            <a:normAutofit/>
          </a:bodyPr>
          <a:lstStyle>
            <a:lvl1pPr marL="0" indent="0">
              <a:buFontTx/>
              <a:buNone/>
              <a:defRPr sz="1800"/>
            </a:lvl1pPr>
          </a:lstStyle>
          <a:p>
            <a:pPr lvl="0"/>
            <a:r>
              <a:rPr lang="en-US" dirty="0"/>
              <a:t>Date</a:t>
            </a:r>
          </a:p>
        </p:txBody>
      </p:sp>
    </p:spTree>
    <p:extLst>
      <p:ext uri="{BB962C8B-B14F-4D97-AF65-F5344CB8AC3E}">
        <p14:creationId xmlns:p14="http://schemas.microsoft.com/office/powerpoint/2010/main" val="94196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aragraph Copy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618017" y="900279"/>
            <a:ext cx="7886700" cy="832833"/>
          </a:xfrm>
        </p:spPr>
        <p:txBody>
          <a:bodyPr/>
          <a:lstStyle/>
          <a:p>
            <a:r>
              <a:rPr lang="en-US" dirty="0"/>
              <a:t>Click to edit Master title style</a:t>
            </a:r>
          </a:p>
        </p:txBody>
      </p:sp>
      <p:sp>
        <p:nvSpPr>
          <p:cNvPr id="3" name="Content Placeholder 2"/>
          <p:cNvSpPr>
            <a:spLocks noGrp="1"/>
          </p:cNvSpPr>
          <p:nvPr>
            <p:ph idx="1"/>
          </p:nvPr>
        </p:nvSpPr>
        <p:spPr>
          <a:xfrm>
            <a:off x="628650" y="3051544"/>
            <a:ext cx="7886700" cy="2519915"/>
          </a:xfrm>
        </p:spPr>
        <p:txBody>
          <a:bodyPr/>
          <a:lstStyle>
            <a:lvl1pPr>
              <a:buClr>
                <a:srgbClr val="98012E"/>
              </a:buClr>
              <a:defRPr sz="2000"/>
            </a:lvl1pPr>
            <a:lvl2pPr>
              <a:buClr>
                <a:srgbClr val="98012E"/>
              </a:buClr>
              <a:defRPr sz="2000"/>
            </a:lvl2pPr>
            <a:lvl3pPr>
              <a:buClr>
                <a:srgbClr val="98012E"/>
              </a:buClr>
              <a:defRPr/>
            </a:lvl3pPr>
            <a:lvl4pPr>
              <a:buClr>
                <a:srgbClr val="98012E"/>
              </a:buClr>
              <a:defRPr/>
            </a:lvl4pPr>
            <a:lvl5pPr>
              <a:buClr>
                <a:srgbClr val="98012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0"/>
          </p:nvPr>
        </p:nvSpPr>
        <p:spPr>
          <a:xfrm>
            <a:off x="628650" y="1733550"/>
            <a:ext cx="7875588" cy="1084263"/>
          </a:xfrm>
        </p:spPr>
        <p:txBody>
          <a:bodyPr>
            <a:normAutofit/>
          </a:bodyPr>
          <a:lstStyle>
            <a:lvl1pPr marL="0" indent="0">
              <a:buFontTx/>
              <a:buNone/>
              <a:defRPr sz="2400" i="1"/>
            </a:lvl1pPr>
            <a:lvl2pPr marL="457200" indent="0">
              <a:buFontTx/>
              <a:buNone/>
              <a:defRPr/>
            </a:lvl2pPr>
            <a:lvl3pPr marL="914400" indent="0">
              <a:buFontTx/>
              <a:buNone/>
              <a:defRPr/>
            </a:lvl3pPr>
          </a:lstStyle>
          <a:p>
            <a:pPr lvl="0"/>
            <a:r>
              <a:rPr lang="en-US" dirty="0"/>
              <a:t>Click to edit Master text styles</a:t>
            </a:r>
          </a:p>
        </p:txBody>
      </p:sp>
    </p:spTree>
    <p:extLst>
      <p:ext uri="{BB962C8B-B14F-4D97-AF65-F5344CB8AC3E}">
        <p14:creationId xmlns:p14="http://schemas.microsoft.com/office/powerpoint/2010/main" val="133489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lin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618017" y="900279"/>
            <a:ext cx="7886700" cy="832833"/>
          </a:xfrm>
        </p:spPr>
        <p:txBody>
          <a:bodyPr/>
          <a:lstStyle/>
          <a:p>
            <a:r>
              <a:rPr lang="en-US" dirty="0"/>
              <a:t>Click to edit Master title style</a:t>
            </a:r>
          </a:p>
        </p:txBody>
      </p:sp>
      <p:sp>
        <p:nvSpPr>
          <p:cNvPr id="3" name="Content Placeholder 2"/>
          <p:cNvSpPr>
            <a:spLocks noGrp="1"/>
          </p:cNvSpPr>
          <p:nvPr>
            <p:ph idx="1"/>
          </p:nvPr>
        </p:nvSpPr>
        <p:spPr>
          <a:xfrm>
            <a:off x="628650" y="1733112"/>
            <a:ext cx="7886700" cy="3838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457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eadline and Two Bullet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3820263"/>
          </a:xfrm>
        </p:spPr>
        <p:txBody>
          <a:bodyPr/>
          <a:lstStyle>
            <a:lvl1pPr>
              <a:defRPr sz="2000"/>
            </a:lvl1pPr>
            <a:lvl2pPr>
              <a:defRPr sz="1600"/>
            </a:lvl2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29150" y="1825625"/>
            <a:ext cx="3886200" cy="3820263"/>
          </a:xfrm>
        </p:spPr>
        <p:txBody>
          <a:bodyPr/>
          <a:lstStyle>
            <a:lvl1pPr>
              <a:defRPr sz="2000"/>
            </a:lvl1pPr>
            <a:lvl2pPr>
              <a:defRPr sz="16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2129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98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3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SIde Headline with Paragraph/Bullets">
    <p:spTree>
      <p:nvGrpSpPr>
        <p:cNvPr id="1" name=""/>
        <p:cNvGrpSpPr/>
        <p:nvPr/>
      </p:nvGrpSpPr>
      <p:grpSpPr>
        <a:xfrm>
          <a:off x="0" y="0"/>
          <a:ext cx="0" cy="0"/>
          <a:chOff x="0" y="0"/>
          <a:chExt cx="0" cy="0"/>
        </a:xfrm>
      </p:grpSpPr>
      <p:sp>
        <p:nvSpPr>
          <p:cNvPr id="2" name="Title 1"/>
          <p:cNvSpPr>
            <a:spLocks noGrp="1"/>
          </p:cNvSpPr>
          <p:nvPr>
            <p:ph type="title"/>
          </p:nvPr>
        </p:nvSpPr>
        <p:spPr>
          <a:xfrm>
            <a:off x="629841" y="9144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1892594"/>
            <a:ext cx="4629150" cy="376392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29841" y="2514600"/>
            <a:ext cx="2949178" cy="3141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754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Side Headline with Photo/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925036"/>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850065"/>
            <a:ext cx="4629150" cy="377455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525236"/>
            <a:ext cx="2949178" cy="3099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4399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0" cstate="print">
            <a:extLst>
              <a:ext uri="{28A0092B-C50C-407E-A947-70E740481C1C}">
                <a14:useLocalDpi xmlns:a14="http://schemas.microsoft.com/office/drawing/2010/main" val="0"/>
              </a:ext>
            </a:extLst>
          </a:blip>
          <a:srcRect t="53333" b="33790"/>
          <a:stretch/>
        </p:blipFill>
        <p:spPr>
          <a:xfrm>
            <a:off x="0" y="5558633"/>
            <a:ext cx="9144000" cy="1295540"/>
          </a:xfrm>
          <a:prstGeom prst="rect">
            <a:avLst/>
          </a:prstGeom>
        </p:spPr>
      </p:pic>
      <p:sp>
        <p:nvSpPr>
          <p:cNvPr id="2" name="Title Placeholder 1"/>
          <p:cNvSpPr>
            <a:spLocks noGrp="1"/>
          </p:cNvSpPr>
          <p:nvPr>
            <p:ph type="title"/>
          </p:nvPr>
        </p:nvSpPr>
        <p:spPr>
          <a:xfrm>
            <a:off x="618017" y="889648"/>
            <a:ext cx="7886700" cy="875363"/>
          </a:xfrm>
          <a:prstGeom prst="rect">
            <a:avLst/>
          </a:prstGeom>
        </p:spPr>
        <p:txBody>
          <a:bodyPr vert="horz" lIns="91440" tIns="45720" rIns="91440" bIns="45720" rtlCol="0" anchor="ctr">
            <a:normAutofit/>
          </a:bodyPr>
          <a:lstStyle/>
          <a:p>
            <a:r>
              <a:rPr lang="en-US" dirty="0"/>
              <a:t>Click to edit Master title style </a:t>
            </a:r>
          </a:p>
        </p:txBody>
      </p:sp>
      <p:sp>
        <p:nvSpPr>
          <p:cNvPr id="3" name="Text Placeholder 2"/>
          <p:cNvSpPr>
            <a:spLocks noGrp="1"/>
          </p:cNvSpPr>
          <p:nvPr>
            <p:ph type="body" idx="1"/>
          </p:nvPr>
        </p:nvSpPr>
        <p:spPr>
          <a:xfrm>
            <a:off x="628650" y="1765010"/>
            <a:ext cx="7886700" cy="37897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705312"/>
            <a:ext cx="9144000" cy="152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l="73721" t="64345" r="698" b="28680"/>
          <a:stretch/>
        </p:blipFill>
        <p:spPr>
          <a:xfrm>
            <a:off x="6602819" y="199662"/>
            <a:ext cx="2339162" cy="701749"/>
          </a:xfrm>
          <a:prstGeom prst="rect">
            <a:avLst/>
          </a:prstGeom>
        </p:spPr>
      </p:pic>
    </p:spTree>
    <p:extLst>
      <p:ext uri="{BB962C8B-B14F-4D97-AF65-F5344CB8AC3E}">
        <p14:creationId xmlns:p14="http://schemas.microsoft.com/office/powerpoint/2010/main" val="277788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000" kern="1200">
          <a:solidFill>
            <a:srgbClr val="98012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8012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801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8012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8012E"/>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8012E"/>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breastfeeding</a:t>
            </a:r>
          </a:p>
        </p:txBody>
      </p:sp>
    </p:spTree>
    <p:extLst>
      <p:ext uri="{BB962C8B-B14F-4D97-AF65-F5344CB8AC3E}">
        <p14:creationId xmlns:p14="http://schemas.microsoft.com/office/powerpoint/2010/main" val="283015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Breastfed Babies are Fit for Life</a:t>
            </a:r>
          </a:p>
        </p:txBody>
      </p:sp>
      <p:sp>
        <p:nvSpPr>
          <p:cNvPr id="4" name="Content Placeholder 3"/>
          <p:cNvSpPr>
            <a:spLocks noGrp="1"/>
          </p:cNvSpPr>
          <p:nvPr>
            <p:ph idx="1"/>
          </p:nvPr>
        </p:nvSpPr>
        <p:spPr/>
        <p:txBody>
          <a:bodyPr/>
          <a:lstStyle/>
          <a:p>
            <a:r>
              <a:rPr lang="en-US" dirty="0"/>
              <a:t>Fewer allergies, eczema, and asthma</a:t>
            </a:r>
          </a:p>
          <a:p>
            <a:r>
              <a:rPr lang="en-US" dirty="0"/>
              <a:t>Lowers the risks of leukemia, diabetes, and heart disease</a:t>
            </a:r>
          </a:p>
          <a:p>
            <a:r>
              <a:rPr lang="en-US" dirty="0"/>
              <a:t>Less likely to become obese as adults</a:t>
            </a:r>
          </a:p>
        </p:txBody>
      </p:sp>
    </p:spTree>
    <p:extLst>
      <p:ext uri="{BB962C8B-B14F-4D97-AF65-F5344CB8AC3E}">
        <p14:creationId xmlns:p14="http://schemas.microsoft.com/office/powerpoint/2010/main" val="328349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Breastfeeding Benefits for Mom</a:t>
            </a:r>
          </a:p>
        </p:txBody>
      </p:sp>
      <p:sp>
        <p:nvSpPr>
          <p:cNvPr id="4" name="Content Placeholder 3"/>
          <p:cNvSpPr>
            <a:spLocks noGrp="1"/>
          </p:cNvSpPr>
          <p:nvPr>
            <p:ph idx="1"/>
          </p:nvPr>
        </p:nvSpPr>
        <p:spPr/>
        <p:txBody>
          <a:bodyPr numCol="2" spcCol="182880">
            <a:normAutofit lnSpcReduction="10000"/>
          </a:bodyPr>
          <a:lstStyle/>
          <a:p>
            <a:r>
              <a:rPr lang="en-US" dirty="0"/>
              <a:t>Less postpartum bleeding</a:t>
            </a:r>
          </a:p>
          <a:p>
            <a:r>
              <a:rPr lang="en-US" dirty="0"/>
              <a:t>Lowers the risk of anemia</a:t>
            </a:r>
          </a:p>
          <a:p>
            <a:r>
              <a:rPr lang="en-US" dirty="0"/>
              <a:t>Increased caloric intake</a:t>
            </a:r>
          </a:p>
          <a:p>
            <a:r>
              <a:rPr lang="en-US" dirty="0"/>
              <a:t>Produces naturally soothing hormones</a:t>
            </a:r>
          </a:p>
          <a:p>
            <a:pPr marL="0" indent="0">
              <a:buNone/>
            </a:pPr>
            <a:endParaRPr lang="en-US" dirty="0"/>
          </a:p>
          <a:p>
            <a:r>
              <a:rPr lang="en-US" dirty="0"/>
              <a:t>Lessens the risk of osteoporosis</a:t>
            </a:r>
          </a:p>
          <a:p>
            <a:r>
              <a:rPr lang="en-US" dirty="0"/>
              <a:t>Lowers the risk of breast, ovarian, and uterine cancers</a:t>
            </a:r>
          </a:p>
          <a:p>
            <a:r>
              <a:rPr lang="en-US" dirty="0"/>
              <a:t>Delays menstruation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0784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Partners are Nurturing Too</a:t>
            </a:r>
          </a:p>
        </p:txBody>
      </p:sp>
      <p:sp>
        <p:nvSpPr>
          <p:cNvPr id="4" name="Content Placeholder 3"/>
          <p:cNvSpPr>
            <a:spLocks noGrp="1"/>
          </p:cNvSpPr>
          <p:nvPr>
            <p:ph idx="1"/>
          </p:nvPr>
        </p:nvSpPr>
        <p:spPr/>
        <p:txBody>
          <a:bodyPr>
            <a:normAutofit/>
          </a:bodyPr>
          <a:lstStyle/>
          <a:p>
            <a:r>
              <a:rPr lang="en-US" dirty="0"/>
              <a:t>Take care of mom</a:t>
            </a:r>
          </a:p>
          <a:p>
            <a:r>
              <a:rPr lang="en-US" dirty="0"/>
              <a:t>Help with the breastfeeding routine</a:t>
            </a:r>
          </a:p>
          <a:p>
            <a:r>
              <a:rPr lang="en-US" dirty="0"/>
              <a:t>Help with household responsibilities</a:t>
            </a:r>
          </a:p>
          <a:p>
            <a:r>
              <a:rPr lang="en-US" dirty="0"/>
              <a:t>Develop unique and special bond with baby</a:t>
            </a:r>
          </a:p>
          <a:p>
            <a:r>
              <a:rPr lang="en-US" dirty="0"/>
              <a:t>Introduce a bottle after nursing is well established, at least 3-4 weeks</a:t>
            </a:r>
          </a:p>
        </p:txBody>
      </p:sp>
    </p:spTree>
    <p:extLst>
      <p:ext uri="{BB962C8B-B14F-4D97-AF65-F5344CB8AC3E}">
        <p14:creationId xmlns:p14="http://schemas.microsoft.com/office/powerpoint/2010/main" val="295195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Happy Birthday Baby!</a:t>
            </a:r>
          </a:p>
        </p:txBody>
      </p:sp>
      <p:sp>
        <p:nvSpPr>
          <p:cNvPr id="4" name="Content Placeholder 3"/>
          <p:cNvSpPr>
            <a:spLocks noGrp="1"/>
          </p:cNvSpPr>
          <p:nvPr>
            <p:ph idx="1"/>
          </p:nvPr>
        </p:nvSpPr>
        <p:spPr/>
        <p:txBody>
          <a:bodyPr/>
          <a:lstStyle/>
          <a:p>
            <a:r>
              <a:rPr lang="en-US" dirty="0"/>
              <a:t>Imagine the baby’s birth from the baby’s point of view</a:t>
            </a:r>
          </a:p>
          <a:p>
            <a:pPr lvl="1"/>
            <a:r>
              <a:rPr lang="en-US" dirty="0"/>
              <a:t>Cold</a:t>
            </a:r>
          </a:p>
          <a:p>
            <a:pPr lvl="1"/>
            <a:r>
              <a:rPr lang="en-US" dirty="0"/>
              <a:t>Bright</a:t>
            </a:r>
          </a:p>
          <a:p>
            <a:pPr lvl="1"/>
            <a:r>
              <a:rPr lang="en-US" dirty="0"/>
              <a:t>Noisy</a:t>
            </a:r>
          </a:p>
          <a:p>
            <a:r>
              <a:rPr lang="en-US" dirty="0"/>
              <a:t>Bring the baby back to mom to help the baby with transition to the outside world</a:t>
            </a:r>
          </a:p>
          <a:p>
            <a:r>
              <a:rPr lang="en-US" dirty="0"/>
              <a:t>The less separation of mom and baby, the better</a:t>
            </a:r>
          </a:p>
        </p:txBody>
      </p:sp>
    </p:spTree>
    <p:extLst>
      <p:ext uri="{BB962C8B-B14F-4D97-AF65-F5344CB8AC3E}">
        <p14:creationId xmlns:p14="http://schemas.microsoft.com/office/powerpoint/2010/main" val="316705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Get Off to a Good Start</a:t>
            </a:r>
          </a:p>
        </p:txBody>
      </p:sp>
      <p:sp>
        <p:nvSpPr>
          <p:cNvPr id="4" name="Content Placeholder 3"/>
          <p:cNvSpPr>
            <a:spLocks noGrp="1"/>
          </p:cNvSpPr>
          <p:nvPr>
            <p:ph idx="1"/>
          </p:nvPr>
        </p:nvSpPr>
        <p:spPr/>
        <p:txBody>
          <a:bodyPr/>
          <a:lstStyle/>
          <a:p>
            <a:r>
              <a:rPr lang="en-US" dirty="0"/>
              <a:t>Right after birth baby is most alert </a:t>
            </a:r>
          </a:p>
          <a:p>
            <a:r>
              <a:rPr lang="en-US" dirty="0"/>
              <a:t>Early and frequent skin-to-skin contact</a:t>
            </a:r>
          </a:p>
          <a:p>
            <a:r>
              <a:rPr lang="en-US" dirty="0"/>
              <a:t>Allow the baby to: </a:t>
            </a:r>
          </a:p>
          <a:p>
            <a:pPr lvl="1"/>
            <a:r>
              <a:rPr lang="en-US" dirty="0"/>
              <a:t>Touch the breast</a:t>
            </a:r>
          </a:p>
          <a:p>
            <a:pPr lvl="1"/>
            <a:r>
              <a:rPr lang="en-US" dirty="0"/>
              <a:t>Taste the colostrum</a:t>
            </a:r>
          </a:p>
          <a:p>
            <a:pPr lvl="1"/>
            <a:r>
              <a:rPr lang="en-US" dirty="0"/>
              <a:t>Attempt to latch</a:t>
            </a:r>
          </a:p>
          <a:p>
            <a:pPr lvl="1"/>
            <a:endParaRPr lang="en-US" dirty="0"/>
          </a:p>
          <a:p>
            <a:pPr lvl="1"/>
            <a:endParaRPr lang="en-US" dirty="0"/>
          </a:p>
        </p:txBody>
      </p:sp>
    </p:spTree>
    <p:extLst>
      <p:ext uri="{BB962C8B-B14F-4D97-AF65-F5344CB8AC3E}">
        <p14:creationId xmlns:p14="http://schemas.microsoft.com/office/powerpoint/2010/main" val="193901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2" y="197914"/>
            <a:ext cx="7886700" cy="832833"/>
          </a:xfrm>
        </p:spPr>
        <p:txBody>
          <a:bodyPr/>
          <a:lstStyle/>
          <a:p>
            <a:r>
              <a:rPr lang="en-US" dirty="0"/>
              <a:t>Benefits of Skin to Skin</a:t>
            </a:r>
          </a:p>
        </p:txBody>
      </p:sp>
      <p:sp>
        <p:nvSpPr>
          <p:cNvPr id="3" name="Content Placeholder 2"/>
          <p:cNvSpPr>
            <a:spLocks noGrp="1"/>
          </p:cNvSpPr>
          <p:nvPr>
            <p:ph idx="1"/>
          </p:nvPr>
        </p:nvSpPr>
        <p:spPr/>
        <p:txBody>
          <a:bodyPr/>
          <a:lstStyle/>
          <a:p>
            <a:r>
              <a:rPr lang="en-US" dirty="0"/>
              <a:t>Allows mom to see feeding cues</a:t>
            </a:r>
          </a:p>
          <a:p>
            <a:r>
              <a:rPr lang="en-US" dirty="0"/>
              <a:t>Increases milk production</a:t>
            </a:r>
          </a:p>
          <a:p>
            <a:r>
              <a:rPr lang="en-US" dirty="0"/>
              <a:t>Decreases crying and provides comfort</a:t>
            </a:r>
          </a:p>
          <a:p>
            <a:r>
              <a:rPr lang="en-US" dirty="0"/>
              <a:t>Regulates baby’s heart rate, temperature, and blood sugar</a:t>
            </a:r>
          </a:p>
          <a:p>
            <a:r>
              <a:rPr lang="en-US" dirty="0"/>
              <a:t>Increases baby/caregiver bonding</a:t>
            </a:r>
          </a:p>
        </p:txBody>
      </p:sp>
    </p:spTree>
    <p:extLst>
      <p:ext uri="{BB962C8B-B14F-4D97-AF65-F5344CB8AC3E}">
        <p14:creationId xmlns:p14="http://schemas.microsoft.com/office/powerpoint/2010/main" val="244228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Nursery nest</a:t>
            </a:r>
          </a:p>
        </p:txBody>
      </p:sp>
      <p:sp>
        <p:nvSpPr>
          <p:cNvPr id="4" name="Content Placeholder 3"/>
          <p:cNvSpPr>
            <a:spLocks noGrp="1"/>
          </p:cNvSpPr>
          <p:nvPr>
            <p:ph idx="1"/>
          </p:nvPr>
        </p:nvSpPr>
        <p:spPr/>
        <p:txBody>
          <a:bodyPr numCol="2"/>
          <a:lstStyle/>
          <a:p>
            <a:r>
              <a:rPr lang="en-US" dirty="0"/>
              <a:t>Pillows or boppy</a:t>
            </a:r>
          </a:p>
          <a:p>
            <a:r>
              <a:rPr lang="en-US" dirty="0"/>
              <a:t>Water/snacks</a:t>
            </a:r>
          </a:p>
          <a:p>
            <a:r>
              <a:rPr lang="en-US" dirty="0"/>
              <a:t>Reading material</a:t>
            </a:r>
          </a:p>
          <a:p>
            <a:r>
              <a:rPr lang="en-US" dirty="0"/>
              <a:t>Remote and phone</a:t>
            </a:r>
          </a:p>
          <a:p>
            <a:r>
              <a:rPr lang="en-US" dirty="0"/>
              <a:t>Nursing pads		</a:t>
            </a:r>
          </a:p>
          <a:p>
            <a:endParaRPr lang="en-US" dirty="0"/>
          </a:p>
          <a:p>
            <a:endParaRPr lang="en-US" dirty="0"/>
          </a:p>
          <a:p>
            <a:r>
              <a:rPr lang="en-US" dirty="0"/>
              <a:t>Diapering supplies</a:t>
            </a:r>
          </a:p>
          <a:p>
            <a:r>
              <a:rPr lang="en-US" dirty="0"/>
              <a:t>Nail file</a:t>
            </a:r>
          </a:p>
          <a:p>
            <a:r>
              <a:rPr lang="en-US" dirty="0"/>
              <a:t>Burp cloth</a:t>
            </a:r>
          </a:p>
          <a:p>
            <a:r>
              <a:rPr lang="en-US" dirty="0"/>
              <a:t>Receiving blanket</a:t>
            </a:r>
          </a:p>
        </p:txBody>
      </p:sp>
    </p:spTree>
    <p:extLst>
      <p:ext uri="{BB962C8B-B14F-4D97-AF65-F5344CB8AC3E}">
        <p14:creationId xmlns:p14="http://schemas.microsoft.com/office/powerpoint/2010/main" val="319111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Helpful breastfeeding clothing</a:t>
            </a:r>
          </a:p>
        </p:txBody>
      </p:sp>
      <p:sp>
        <p:nvSpPr>
          <p:cNvPr id="4" name="Content Placeholder 3"/>
          <p:cNvSpPr>
            <a:spLocks noGrp="1"/>
          </p:cNvSpPr>
          <p:nvPr>
            <p:ph idx="1"/>
          </p:nvPr>
        </p:nvSpPr>
        <p:spPr/>
        <p:txBody>
          <a:bodyPr/>
          <a:lstStyle/>
          <a:p>
            <a:r>
              <a:rPr lang="en-US" dirty="0"/>
              <a:t>Nursing bra</a:t>
            </a:r>
          </a:p>
          <a:p>
            <a:r>
              <a:rPr lang="en-US" dirty="0"/>
              <a:t>Nursing tank</a:t>
            </a:r>
          </a:p>
          <a:p>
            <a:r>
              <a:rPr lang="en-US" dirty="0"/>
              <a:t>Cover-up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339" y="1242391"/>
            <a:ext cx="3856383" cy="3458817"/>
          </a:xfrm>
          <a:prstGeom prst="rect">
            <a:avLst/>
          </a:prstGeom>
        </p:spPr>
      </p:pic>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25577" y="2815669"/>
            <a:ext cx="1828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1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74" y="290679"/>
            <a:ext cx="7886700" cy="832833"/>
          </a:xfrm>
        </p:spPr>
        <p:txBody>
          <a:bodyPr/>
          <a:lstStyle/>
          <a:p>
            <a:r>
              <a:rPr lang="en-US" dirty="0"/>
              <a:t>Hunger Cues</a:t>
            </a:r>
          </a:p>
        </p:txBody>
      </p:sp>
      <p:sp>
        <p:nvSpPr>
          <p:cNvPr id="3" name="Content Placeholder 2"/>
          <p:cNvSpPr>
            <a:spLocks noGrp="1"/>
          </p:cNvSpPr>
          <p:nvPr>
            <p:ph idx="1"/>
          </p:nvPr>
        </p:nvSpPr>
        <p:spPr/>
        <p:txBody>
          <a:bodyPr/>
          <a:lstStyle/>
          <a:p>
            <a:pPr lvl="0"/>
            <a:r>
              <a:rPr lang="en-US" dirty="0">
                <a:solidFill>
                  <a:prstClr val="black"/>
                </a:solidFill>
              </a:rPr>
              <a:t>Rooting, turning head toward the breast</a:t>
            </a:r>
          </a:p>
          <a:p>
            <a:pPr lvl="0"/>
            <a:r>
              <a:rPr lang="en-US" dirty="0">
                <a:solidFill>
                  <a:prstClr val="black"/>
                </a:solidFill>
              </a:rPr>
              <a:t>Sucking on hand or thumb</a:t>
            </a:r>
          </a:p>
          <a:p>
            <a:pPr lvl="0"/>
            <a:r>
              <a:rPr lang="en-US" dirty="0">
                <a:solidFill>
                  <a:prstClr val="black"/>
                </a:solidFill>
              </a:rPr>
              <a:t>Smacking lips</a:t>
            </a:r>
          </a:p>
          <a:p>
            <a:pPr lvl="0"/>
            <a:r>
              <a:rPr lang="en-US" dirty="0">
                <a:solidFill>
                  <a:prstClr val="black"/>
                </a:solidFill>
              </a:rPr>
              <a:t>Tongue movements</a:t>
            </a:r>
          </a:p>
          <a:p>
            <a:pPr lvl="0"/>
            <a:r>
              <a:rPr lang="en-US" dirty="0">
                <a:solidFill>
                  <a:prstClr val="black"/>
                </a:solidFill>
              </a:rPr>
              <a:t>Restlessness</a:t>
            </a:r>
          </a:p>
          <a:p>
            <a:pPr lvl="0"/>
            <a:r>
              <a:rPr lang="en-US" dirty="0">
                <a:solidFill>
                  <a:prstClr val="black"/>
                </a:solidFill>
              </a:rPr>
              <a:t>Crying</a:t>
            </a:r>
            <a:endParaRPr lang="en-US" dirty="0"/>
          </a:p>
        </p:txBody>
      </p:sp>
    </p:spTree>
    <p:extLst>
      <p:ext uri="{BB962C8B-B14F-4D97-AF65-F5344CB8AC3E}">
        <p14:creationId xmlns:p14="http://schemas.microsoft.com/office/powerpoint/2010/main" val="250569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09535" y="3509409"/>
            <a:ext cx="3154480" cy="2094103"/>
          </a:xfrm>
          <a:prstGeom prst="rect">
            <a:avLst/>
          </a:prstGeom>
        </p:spPr>
      </p:pic>
      <p:pic>
        <p:nvPicPr>
          <p:cNvPr id="6" name="Picture 5"/>
          <p:cNvPicPr>
            <a:picLocks noChangeAspect="1"/>
          </p:cNvPicPr>
          <p:nvPr/>
        </p:nvPicPr>
        <p:blipFill>
          <a:blip r:embed="rId3"/>
          <a:stretch>
            <a:fillRect/>
          </a:stretch>
        </p:blipFill>
        <p:spPr>
          <a:xfrm>
            <a:off x="1042495" y="1056448"/>
            <a:ext cx="3156245" cy="2065422"/>
          </a:xfrm>
          <a:prstGeom prst="rect">
            <a:avLst/>
          </a:prstGeom>
        </p:spPr>
      </p:pic>
      <p:pic>
        <p:nvPicPr>
          <p:cNvPr id="7" name="Picture 6"/>
          <p:cNvPicPr>
            <a:picLocks noChangeAspect="1"/>
          </p:cNvPicPr>
          <p:nvPr/>
        </p:nvPicPr>
        <p:blipFill>
          <a:blip r:embed="rId4"/>
          <a:stretch>
            <a:fillRect/>
          </a:stretch>
        </p:blipFill>
        <p:spPr>
          <a:xfrm>
            <a:off x="4452855" y="3503417"/>
            <a:ext cx="3826443" cy="2065422"/>
          </a:xfrm>
          <a:prstGeom prst="rect">
            <a:avLst/>
          </a:prstGeom>
        </p:spPr>
      </p:pic>
      <p:pic>
        <p:nvPicPr>
          <p:cNvPr id="8" name="Picture 7"/>
          <p:cNvPicPr>
            <a:picLocks noChangeAspect="1"/>
          </p:cNvPicPr>
          <p:nvPr/>
        </p:nvPicPr>
        <p:blipFill>
          <a:blip r:embed="rId5"/>
          <a:stretch>
            <a:fillRect/>
          </a:stretch>
        </p:blipFill>
        <p:spPr>
          <a:xfrm>
            <a:off x="4264015" y="1062655"/>
            <a:ext cx="3826442" cy="2127372"/>
          </a:xfrm>
          <a:prstGeom prst="rect">
            <a:avLst/>
          </a:prstGeom>
        </p:spPr>
      </p:pic>
      <p:sp>
        <p:nvSpPr>
          <p:cNvPr id="3" name="TextBox 2"/>
          <p:cNvSpPr txBox="1"/>
          <p:nvPr/>
        </p:nvSpPr>
        <p:spPr>
          <a:xfrm>
            <a:off x="1042495" y="212035"/>
            <a:ext cx="4245121" cy="646331"/>
          </a:xfrm>
          <a:prstGeom prst="rect">
            <a:avLst/>
          </a:prstGeom>
          <a:noFill/>
        </p:spPr>
        <p:txBody>
          <a:bodyPr wrap="square" rtlCol="0">
            <a:spAutoFit/>
          </a:bodyPr>
          <a:lstStyle/>
          <a:p>
            <a:r>
              <a:rPr lang="en-US" sz="3600" dirty="0">
                <a:solidFill>
                  <a:srgbClr val="98012E"/>
                </a:solidFill>
                <a:latin typeface="Franklin Gothic Medium"/>
                <a:ea typeface="+mj-ea"/>
                <a:cs typeface="+mj-cs"/>
              </a:rPr>
              <a:t>Positions</a:t>
            </a:r>
            <a:endParaRPr lang="en-US" dirty="0"/>
          </a:p>
        </p:txBody>
      </p:sp>
    </p:spTree>
    <p:extLst>
      <p:ext uri="{BB962C8B-B14F-4D97-AF65-F5344CB8AC3E}">
        <p14:creationId xmlns:p14="http://schemas.microsoft.com/office/powerpoint/2010/main" val="119050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38893" y="2435087"/>
            <a:ext cx="11374121" cy="2267542"/>
          </a:xfrm>
        </p:spPr>
        <p:txBody>
          <a:bodyPr/>
          <a:lstStyle/>
          <a:p>
            <a:pPr marL="3657600" lvl="8" indent="0">
              <a:buNone/>
            </a:pPr>
            <a:r>
              <a:rPr lang="en-US" dirty="0"/>
              <a:t>Babies should be breastfed and/or receive expressed human milk exclusively for the first six months of life. Breastfeeding should continue with the addition of complementary foods throughout the second half of the first year. </a:t>
            </a:r>
          </a:p>
          <a:p>
            <a:pPr marL="3657600" lvl="8" indent="0">
              <a:buNone/>
            </a:pPr>
            <a:endParaRPr lang="en-US" dirty="0"/>
          </a:p>
          <a:p>
            <a:pPr marL="3657600" lvl="8" indent="0">
              <a:buNone/>
            </a:pPr>
            <a:r>
              <a:rPr lang="en-US" dirty="0"/>
              <a:t>- The American Academy of Pediatrics</a:t>
            </a:r>
          </a:p>
        </p:txBody>
      </p:sp>
    </p:spTree>
    <p:extLst>
      <p:ext uri="{BB962C8B-B14F-4D97-AF65-F5344CB8AC3E}">
        <p14:creationId xmlns:p14="http://schemas.microsoft.com/office/powerpoint/2010/main" val="179611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Latching Baby		</a:t>
            </a:r>
          </a:p>
        </p:txBody>
      </p:sp>
      <p:sp>
        <p:nvSpPr>
          <p:cNvPr id="4" name="Content Placeholder 3"/>
          <p:cNvSpPr>
            <a:spLocks noGrp="1"/>
          </p:cNvSpPr>
          <p:nvPr>
            <p:ph idx="1"/>
          </p:nvPr>
        </p:nvSpPr>
        <p:spPr/>
        <p:txBody>
          <a:bodyPr/>
          <a:lstStyle/>
          <a:p>
            <a:r>
              <a:rPr lang="en-US" dirty="0"/>
              <a:t>Important for mom’s comfort</a:t>
            </a:r>
          </a:p>
          <a:p>
            <a:r>
              <a:rPr lang="en-US" dirty="0"/>
              <a:t>Important for milk supply</a:t>
            </a:r>
          </a:p>
          <a:p>
            <a:r>
              <a:rPr lang="en-US" dirty="0"/>
              <a:t>Use pillows to position baby</a:t>
            </a:r>
          </a:p>
          <a:p>
            <a:r>
              <a:rPr lang="en-US" dirty="0"/>
              <a:t>Check lips and tongue position</a:t>
            </a:r>
          </a:p>
          <a:p>
            <a:r>
              <a:rPr lang="en-US" dirty="0"/>
              <a:t>Avoid pulling on nipple</a:t>
            </a:r>
          </a:p>
          <a:p>
            <a:r>
              <a:rPr lang="en-US" dirty="0"/>
              <a:t>Break latch when painful</a:t>
            </a:r>
          </a:p>
        </p:txBody>
      </p:sp>
    </p:spTree>
    <p:extLst>
      <p:ext uri="{BB962C8B-B14F-4D97-AF65-F5344CB8AC3E}">
        <p14:creationId xmlns:p14="http://schemas.microsoft.com/office/powerpoint/2010/main" val="391642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64656-2C6D-4A5A-B7F6-B02366F09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50" y="895350"/>
            <a:ext cx="6611531" cy="4636205"/>
          </a:xfrm>
          <a:prstGeom prst="rect">
            <a:avLst/>
          </a:prstGeom>
        </p:spPr>
      </p:pic>
    </p:spTree>
    <p:extLst>
      <p:ext uri="{BB962C8B-B14F-4D97-AF65-F5344CB8AC3E}">
        <p14:creationId xmlns:p14="http://schemas.microsoft.com/office/powerpoint/2010/main" val="58861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A Typical Feeding</a:t>
            </a:r>
          </a:p>
        </p:txBody>
      </p:sp>
      <p:sp>
        <p:nvSpPr>
          <p:cNvPr id="4" name="Content Placeholder 3"/>
          <p:cNvSpPr>
            <a:spLocks noGrp="1"/>
          </p:cNvSpPr>
          <p:nvPr>
            <p:ph idx="1"/>
          </p:nvPr>
        </p:nvSpPr>
        <p:spPr/>
        <p:txBody>
          <a:bodyPr/>
          <a:lstStyle/>
          <a:p>
            <a:r>
              <a:rPr lang="en-US" dirty="0"/>
              <a:t>Look for hunger cues</a:t>
            </a:r>
          </a:p>
          <a:p>
            <a:r>
              <a:rPr lang="en-US" dirty="0"/>
              <a:t>Latch baby on fullest side</a:t>
            </a:r>
          </a:p>
          <a:p>
            <a:r>
              <a:rPr lang="en-US" dirty="0"/>
              <a:t>Burp baby, offer second side</a:t>
            </a:r>
          </a:p>
          <a:p>
            <a:r>
              <a:rPr lang="en-US" dirty="0"/>
              <a:t>Baby will nurse for 10-45 minutes</a:t>
            </a:r>
          </a:p>
          <a:p>
            <a:r>
              <a:rPr lang="en-US" dirty="0"/>
              <a:t>Feed on demand</a:t>
            </a:r>
          </a:p>
        </p:txBody>
      </p:sp>
    </p:spTree>
    <p:extLst>
      <p:ext uri="{BB962C8B-B14F-4D97-AF65-F5344CB8AC3E}">
        <p14:creationId xmlns:p14="http://schemas.microsoft.com/office/powerpoint/2010/main" val="39602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Milk Production Tips</a:t>
            </a:r>
          </a:p>
        </p:txBody>
      </p:sp>
      <p:sp>
        <p:nvSpPr>
          <p:cNvPr id="4" name="Content Placeholder 3"/>
          <p:cNvSpPr>
            <a:spLocks noGrp="1"/>
          </p:cNvSpPr>
          <p:nvPr>
            <p:ph idx="1"/>
          </p:nvPr>
        </p:nvSpPr>
        <p:spPr/>
        <p:txBody>
          <a:bodyPr/>
          <a:lstStyle/>
          <a:p>
            <a:r>
              <a:rPr lang="en-US" dirty="0"/>
              <a:t>Supply and demand</a:t>
            </a:r>
          </a:p>
          <a:p>
            <a:pPr lvl="1"/>
            <a:r>
              <a:rPr lang="en-US" dirty="0"/>
              <a:t>The more the baby nurses, or the more you pump, the more milk you will make</a:t>
            </a:r>
          </a:p>
          <a:p>
            <a:pPr lvl="1"/>
            <a:r>
              <a:rPr lang="en-US" dirty="0"/>
              <a:t>Stay hydrated</a:t>
            </a:r>
          </a:p>
          <a:p>
            <a:pPr lvl="1"/>
            <a:r>
              <a:rPr lang="en-US" dirty="0"/>
              <a:t>Supplemental or bottle feedings will decrease your milk supply, especially in the early weeks</a:t>
            </a:r>
          </a:p>
          <a:p>
            <a:pPr lvl="1"/>
            <a:r>
              <a:rPr lang="en-US" dirty="0"/>
              <a:t>Watch the baby not the clock</a:t>
            </a:r>
          </a:p>
          <a:p>
            <a:pPr lvl="1"/>
            <a:r>
              <a:rPr lang="en-US" dirty="0"/>
              <a:t>Go everywhere with your baby</a:t>
            </a:r>
          </a:p>
        </p:txBody>
      </p:sp>
    </p:spTree>
    <p:extLst>
      <p:ext uri="{BB962C8B-B14F-4D97-AF65-F5344CB8AC3E}">
        <p14:creationId xmlns:p14="http://schemas.microsoft.com/office/powerpoint/2010/main" val="73233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Signs Baby is Getting Enough</a:t>
            </a:r>
          </a:p>
        </p:txBody>
      </p:sp>
      <p:sp>
        <p:nvSpPr>
          <p:cNvPr id="4" name="Content Placeholder 3"/>
          <p:cNvSpPr>
            <a:spLocks noGrp="1"/>
          </p:cNvSpPr>
          <p:nvPr>
            <p:ph idx="1"/>
          </p:nvPr>
        </p:nvSpPr>
        <p:spPr/>
        <p:txBody>
          <a:bodyPr/>
          <a:lstStyle/>
          <a:p>
            <a:r>
              <a:rPr lang="en-US" dirty="0"/>
              <a:t>Baby will:</a:t>
            </a:r>
          </a:p>
          <a:p>
            <a:pPr lvl="1"/>
            <a:r>
              <a:rPr lang="en-US" dirty="0"/>
              <a:t>Nurse 10-45 minutes per feeding</a:t>
            </a:r>
          </a:p>
          <a:p>
            <a:pPr lvl="1"/>
            <a:r>
              <a:rPr lang="en-US" dirty="0"/>
              <a:t>Nurse 8-12 times in 24 hours</a:t>
            </a:r>
          </a:p>
          <a:p>
            <a:pPr lvl="1"/>
            <a:r>
              <a:rPr lang="en-US" dirty="0"/>
              <a:t>Have 6-8 wet diapers and 3-4 stools in 24 hours</a:t>
            </a:r>
          </a:p>
        </p:txBody>
      </p:sp>
      <p:sp>
        <p:nvSpPr>
          <p:cNvPr id="3" name="Rectangle 2"/>
          <p:cNvSpPr/>
          <p:nvPr/>
        </p:nvSpPr>
        <p:spPr>
          <a:xfrm>
            <a:off x="628650" y="3369385"/>
            <a:ext cx="4572000" cy="2398605"/>
          </a:xfrm>
          <a:prstGeom prst="rect">
            <a:avLst/>
          </a:prstGeom>
        </p:spPr>
        <p:txBody>
          <a:bodyPr>
            <a:spAutoFit/>
          </a:bodyPr>
          <a:lstStyle/>
          <a:p>
            <a:pPr marL="228600" lvl="0" indent="-228600">
              <a:lnSpc>
                <a:spcPct val="90000"/>
              </a:lnSpc>
              <a:spcBef>
                <a:spcPts val="1000"/>
              </a:spcBef>
              <a:buClr>
                <a:srgbClr val="98012E"/>
              </a:buClr>
              <a:buFont typeface="Arial" panose="020B0604020202020204" pitchFamily="34" charset="0"/>
              <a:buChar char="•"/>
            </a:pPr>
            <a:r>
              <a:rPr lang="en-US" sz="2800" dirty="0">
                <a:solidFill>
                  <a:prstClr val="black"/>
                </a:solidFill>
              </a:rPr>
              <a:t>Mom will</a:t>
            </a:r>
          </a:p>
          <a:p>
            <a:pPr marL="685800" lvl="1" indent="-228600">
              <a:lnSpc>
                <a:spcPct val="90000"/>
              </a:lnSpc>
              <a:spcBef>
                <a:spcPts val="500"/>
              </a:spcBef>
              <a:buClr>
                <a:srgbClr val="98012E"/>
              </a:buClr>
              <a:buFont typeface="Arial" panose="020B0604020202020204" pitchFamily="34" charset="0"/>
              <a:buChar char="•"/>
            </a:pPr>
            <a:r>
              <a:rPr lang="en-US" sz="2400" dirty="0">
                <a:solidFill>
                  <a:prstClr val="black"/>
                </a:solidFill>
              </a:rPr>
              <a:t>Hear swallowing</a:t>
            </a:r>
          </a:p>
          <a:p>
            <a:pPr marL="685800" lvl="1" indent="-228600">
              <a:lnSpc>
                <a:spcPct val="90000"/>
              </a:lnSpc>
              <a:spcBef>
                <a:spcPts val="500"/>
              </a:spcBef>
              <a:buClr>
                <a:srgbClr val="98012E"/>
              </a:buClr>
              <a:buFont typeface="Arial" panose="020B0604020202020204" pitchFamily="34" charset="0"/>
              <a:buChar char="•"/>
            </a:pPr>
            <a:r>
              <a:rPr lang="en-US" sz="2400" dirty="0">
                <a:solidFill>
                  <a:prstClr val="black"/>
                </a:solidFill>
              </a:rPr>
              <a:t>Breasts will feel softer</a:t>
            </a:r>
          </a:p>
          <a:p>
            <a:pPr marL="685800" lvl="1" indent="-228600">
              <a:lnSpc>
                <a:spcPct val="90000"/>
              </a:lnSpc>
              <a:spcBef>
                <a:spcPts val="500"/>
              </a:spcBef>
              <a:buClr>
                <a:srgbClr val="98012E"/>
              </a:buClr>
              <a:buFont typeface="Arial" panose="020B0604020202020204" pitchFamily="34" charset="0"/>
              <a:buChar char="•"/>
            </a:pPr>
            <a:r>
              <a:rPr lang="en-US" sz="2400" dirty="0">
                <a:solidFill>
                  <a:prstClr val="black"/>
                </a:solidFill>
              </a:rPr>
              <a:t>Change a lot of diapers</a:t>
            </a:r>
          </a:p>
          <a:p>
            <a:pPr marL="685800" lvl="1" indent="-228600">
              <a:lnSpc>
                <a:spcPct val="90000"/>
              </a:lnSpc>
              <a:spcBef>
                <a:spcPts val="500"/>
              </a:spcBef>
              <a:buClr>
                <a:srgbClr val="98012E"/>
              </a:buClr>
              <a:buFont typeface="Arial" panose="020B0604020202020204" pitchFamily="34" charset="0"/>
              <a:buChar char="•"/>
            </a:pPr>
            <a:r>
              <a:rPr lang="en-US" sz="2400" dirty="0">
                <a:solidFill>
                  <a:prstClr val="black"/>
                </a:solidFill>
              </a:rPr>
              <a:t>Have the baby weighed if there are concerns</a:t>
            </a:r>
          </a:p>
        </p:txBody>
      </p:sp>
    </p:spTree>
    <p:extLst>
      <p:ext uri="{BB962C8B-B14F-4D97-AF65-F5344CB8AC3E}">
        <p14:creationId xmlns:p14="http://schemas.microsoft.com/office/powerpoint/2010/main" val="114872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What Can be Done if it Hurts?</a:t>
            </a:r>
          </a:p>
        </p:txBody>
      </p:sp>
      <p:sp>
        <p:nvSpPr>
          <p:cNvPr id="4" name="Content Placeholder 3"/>
          <p:cNvSpPr>
            <a:spLocks noGrp="1"/>
          </p:cNvSpPr>
          <p:nvPr>
            <p:ph idx="1"/>
          </p:nvPr>
        </p:nvSpPr>
        <p:spPr/>
        <p:txBody>
          <a:bodyPr/>
          <a:lstStyle/>
          <a:p>
            <a:r>
              <a:rPr lang="en-US" dirty="0"/>
              <a:t>Home cures</a:t>
            </a:r>
          </a:p>
          <a:p>
            <a:pPr lvl="1"/>
            <a:r>
              <a:rPr lang="en-US" dirty="0"/>
              <a:t>Lanolin</a:t>
            </a:r>
          </a:p>
          <a:p>
            <a:pPr lvl="1"/>
            <a:r>
              <a:rPr lang="en-US" dirty="0"/>
              <a:t>Soothies</a:t>
            </a:r>
          </a:p>
          <a:p>
            <a:pPr lvl="1"/>
            <a:r>
              <a:rPr lang="en-US" dirty="0"/>
              <a:t>Breast milk</a:t>
            </a:r>
          </a:p>
          <a:p>
            <a:pPr lvl="1"/>
            <a:r>
              <a:rPr lang="en-US" dirty="0"/>
              <a:t>Check latch and position</a:t>
            </a:r>
          </a:p>
        </p:txBody>
      </p:sp>
    </p:spTree>
    <p:extLst>
      <p:ext uri="{BB962C8B-B14F-4D97-AF65-F5344CB8AC3E}">
        <p14:creationId xmlns:p14="http://schemas.microsoft.com/office/powerpoint/2010/main" val="101025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sz="3600" dirty="0"/>
              <a:t>Call Lactation or your Doctor if you</a:t>
            </a:r>
            <a:br>
              <a:rPr lang="en-US" sz="3600" dirty="0"/>
            </a:br>
            <a:r>
              <a:rPr lang="en-US" sz="3600" dirty="0"/>
              <a:t>Experience:</a:t>
            </a:r>
          </a:p>
        </p:txBody>
      </p:sp>
      <p:sp>
        <p:nvSpPr>
          <p:cNvPr id="4" name="Content Placeholder 3"/>
          <p:cNvSpPr>
            <a:spLocks noGrp="1"/>
          </p:cNvSpPr>
          <p:nvPr>
            <p:ph idx="1"/>
          </p:nvPr>
        </p:nvSpPr>
        <p:spPr/>
        <p:txBody>
          <a:bodyPr/>
          <a:lstStyle/>
          <a:p>
            <a:r>
              <a:rPr lang="en-US" dirty="0"/>
              <a:t>Pain</a:t>
            </a:r>
          </a:p>
          <a:p>
            <a:r>
              <a:rPr lang="en-US" dirty="0"/>
              <a:t>Bleeding</a:t>
            </a:r>
          </a:p>
          <a:p>
            <a:r>
              <a:rPr lang="en-US" dirty="0"/>
              <a:t>Flu-like symptoms</a:t>
            </a:r>
          </a:p>
          <a:p>
            <a:r>
              <a:rPr lang="en-US" dirty="0"/>
              <a:t>Fever</a:t>
            </a:r>
          </a:p>
          <a:p>
            <a:r>
              <a:rPr lang="en-US" dirty="0"/>
              <a:t>Frustration</a:t>
            </a:r>
          </a:p>
          <a:p>
            <a:pPr marL="0" indent="0">
              <a:buNone/>
            </a:pPr>
            <a:endParaRPr lang="en-US" dirty="0"/>
          </a:p>
        </p:txBody>
      </p:sp>
    </p:spTree>
    <p:extLst>
      <p:ext uri="{BB962C8B-B14F-4D97-AF65-F5344CB8AC3E}">
        <p14:creationId xmlns:p14="http://schemas.microsoft.com/office/powerpoint/2010/main" val="1749546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Nighttime Feedings</a:t>
            </a:r>
          </a:p>
        </p:txBody>
      </p:sp>
      <p:sp>
        <p:nvSpPr>
          <p:cNvPr id="4" name="Content Placeholder 3"/>
          <p:cNvSpPr>
            <a:spLocks noGrp="1"/>
          </p:cNvSpPr>
          <p:nvPr>
            <p:ph idx="1"/>
          </p:nvPr>
        </p:nvSpPr>
        <p:spPr/>
        <p:txBody>
          <a:bodyPr/>
          <a:lstStyle/>
          <a:p>
            <a:r>
              <a:rPr lang="en-US" dirty="0"/>
              <a:t>Parents need sleep, too!</a:t>
            </a:r>
          </a:p>
          <a:p>
            <a:pPr lvl="1"/>
            <a:r>
              <a:rPr lang="en-US" dirty="0"/>
              <a:t>Baby will nurse at night</a:t>
            </a:r>
          </a:p>
          <a:p>
            <a:pPr lvl="1"/>
            <a:r>
              <a:rPr lang="en-US" dirty="0"/>
              <a:t>Utilize a co-sleeper or bassinette</a:t>
            </a:r>
          </a:p>
          <a:p>
            <a:pPr lvl="1"/>
            <a:r>
              <a:rPr lang="en-US" dirty="0"/>
              <a:t>Nap when baby naps</a:t>
            </a:r>
          </a:p>
          <a:p>
            <a:pPr lvl="1"/>
            <a:r>
              <a:rPr lang="en-US" dirty="0"/>
              <a:t>Feeding more during the day means feeding less at night</a:t>
            </a:r>
          </a:p>
          <a:p>
            <a:pPr lvl="1"/>
            <a:r>
              <a:rPr lang="en-US" dirty="0"/>
              <a:t>Have partner give baby a bottle once nursing is established</a:t>
            </a:r>
          </a:p>
          <a:p>
            <a:pPr lvl="1"/>
            <a:r>
              <a:rPr lang="en-US" dirty="0"/>
              <a:t>Establish an overnight routine utilizing both partners</a:t>
            </a:r>
          </a:p>
        </p:txBody>
      </p:sp>
    </p:spTree>
    <p:extLst>
      <p:ext uri="{BB962C8B-B14F-4D97-AF65-F5344CB8AC3E}">
        <p14:creationId xmlns:p14="http://schemas.microsoft.com/office/powerpoint/2010/main" val="94833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Utilizing a Breast Pump</a:t>
            </a:r>
          </a:p>
        </p:txBody>
      </p:sp>
      <p:sp>
        <p:nvSpPr>
          <p:cNvPr id="4" name="Content Placeholder 3"/>
          <p:cNvSpPr>
            <a:spLocks noGrp="1"/>
          </p:cNvSpPr>
          <p:nvPr>
            <p:ph idx="1"/>
          </p:nvPr>
        </p:nvSpPr>
        <p:spPr/>
        <p:txBody>
          <a:bodyPr/>
          <a:lstStyle/>
          <a:p>
            <a:r>
              <a:rPr lang="en-US" dirty="0"/>
              <a:t>Not everyone will need a pump</a:t>
            </a:r>
          </a:p>
          <a:p>
            <a:r>
              <a:rPr lang="en-US" dirty="0"/>
              <a:t>Great if you are going back to work</a:t>
            </a:r>
          </a:p>
          <a:p>
            <a:r>
              <a:rPr lang="en-US" dirty="0"/>
              <a:t>Several different kinds of pumps</a:t>
            </a:r>
          </a:p>
          <a:p>
            <a:r>
              <a:rPr lang="en-US" dirty="0"/>
              <a:t>Educate yourself prior to purchase</a:t>
            </a:r>
          </a:p>
          <a:p>
            <a:r>
              <a:rPr lang="en-US" dirty="0"/>
              <a:t>Read the manual to use the pump efficiently </a:t>
            </a:r>
          </a:p>
        </p:txBody>
      </p:sp>
    </p:spTree>
    <p:extLst>
      <p:ext uri="{BB962C8B-B14F-4D97-AF65-F5344CB8AC3E}">
        <p14:creationId xmlns:p14="http://schemas.microsoft.com/office/powerpoint/2010/main" val="3107881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Pumping</a:t>
            </a:r>
          </a:p>
        </p:txBody>
      </p:sp>
      <p:sp>
        <p:nvSpPr>
          <p:cNvPr id="4" name="Content Placeholder 3"/>
          <p:cNvSpPr>
            <a:spLocks noGrp="1"/>
          </p:cNvSpPr>
          <p:nvPr>
            <p:ph idx="1"/>
          </p:nvPr>
        </p:nvSpPr>
        <p:spPr/>
        <p:txBody>
          <a:bodyPr/>
          <a:lstStyle/>
          <a:p>
            <a:r>
              <a:rPr lang="en-US" dirty="0"/>
              <a:t>Always feed your baby first and then pump </a:t>
            </a:r>
          </a:p>
          <a:p>
            <a:r>
              <a:rPr lang="en-US" dirty="0"/>
              <a:t>There is the most milk in the morning</a:t>
            </a:r>
          </a:p>
          <a:p>
            <a:r>
              <a:rPr lang="en-US" dirty="0"/>
              <a:t>Pump/express as many times as you would breastfeed baby while you are away from baby</a:t>
            </a:r>
          </a:p>
          <a:p>
            <a:r>
              <a:rPr lang="en-US" dirty="0"/>
              <a:t>Breastfeed once you are with baby again</a:t>
            </a:r>
          </a:p>
          <a:p>
            <a:r>
              <a:rPr lang="en-US" dirty="0"/>
              <a:t>Silicone milk collector</a:t>
            </a:r>
          </a:p>
          <a:p>
            <a:endParaRPr lang="en-US" dirty="0"/>
          </a:p>
        </p:txBody>
      </p:sp>
    </p:spTree>
    <p:extLst>
      <p:ext uri="{BB962C8B-B14F-4D97-AF65-F5344CB8AC3E}">
        <p14:creationId xmlns:p14="http://schemas.microsoft.com/office/powerpoint/2010/main" val="40784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Anatomy of the breast</a:t>
            </a:r>
          </a:p>
        </p:txBody>
      </p:sp>
      <p:pic>
        <p:nvPicPr>
          <p:cNvPr id="5" name="Picture 4"/>
          <p:cNvPicPr>
            <a:picLocks noChangeAspect="1"/>
          </p:cNvPicPr>
          <p:nvPr/>
        </p:nvPicPr>
        <p:blipFill rotWithShape="1">
          <a:blip r:embed="rId2"/>
          <a:srcRect l="3095"/>
          <a:stretch/>
        </p:blipFill>
        <p:spPr>
          <a:xfrm>
            <a:off x="2087217" y="1495289"/>
            <a:ext cx="5614823" cy="3772450"/>
          </a:xfrm>
          <a:prstGeom prst="rect">
            <a:avLst/>
          </a:prstGeom>
          <a:ln w="12700">
            <a:solidFill>
              <a:schemeClr val="bg1"/>
            </a:solidFill>
          </a:ln>
        </p:spPr>
      </p:pic>
    </p:spTree>
    <p:extLst>
      <p:ext uri="{BB962C8B-B14F-4D97-AF65-F5344CB8AC3E}">
        <p14:creationId xmlns:p14="http://schemas.microsoft.com/office/powerpoint/2010/main" val="512247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39" y="224418"/>
            <a:ext cx="7886700" cy="832833"/>
          </a:xfrm>
        </p:spPr>
        <p:txBody>
          <a:bodyPr/>
          <a:lstStyle/>
          <a:p>
            <a:r>
              <a:rPr lang="en-US" dirty="0"/>
              <a:t>Storing Breastmilk</a:t>
            </a:r>
          </a:p>
        </p:txBody>
      </p:sp>
      <p:sp>
        <p:nvSpPr>
          <p:cNvPr id="3" name="Content Placeholder 2"/>
          <p:cNvSpPr>
            <a:spLocks noGrp="1"/>
          </p:cNvSpPr>
          <p:nvPr>
            <p:ph idx="1"/>
          </p:nvPr>
        </p:nvSpPr>
        <p:spPr/>
        <p:txBody>
          <a:bodyPr/>
          <a:lstStyle/>
          <a:p>
            <a:r>
              <a:rPr lang="en-US" dirty="0"/>
              <a:t>Avoid adding freshly pumped milk to already cooled milk</a:t>
            </a:r>
          </a:p>
          <a:p>
            <a:r>
              <a:rPr lang="en-US" dirty="0"/>
              <a:t>Freeze milk in small portions</a:t>
            </a:r>
          </a:p>
          <a:p>
            <a:r>
              <a:rPr lang="en-US" dirty="0"/>
              <a:t>Label containers with the date and baby’s name</a:t>
            </a:r>
          </a:p>
          <a:p>
            <a:r>
              <a:rPr lang="en-US" dirty="0"/>
              <a:t>Use oldest milk first</a:t>
            </a:r>
          </a:p>
        </p:txBody>
      </p:sp>
    </p:spTree>
    <p:extLst>
      <p:ext uri="{BB962C8B-B14F-4D97-AF65-F5344CB8AC3E}">
        <p14:creationId xmlns:p14="http://schemas.microsoft.com/office/powerpoint/2010/main" val="354061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111B-0FB2-4086-B944-512A73B0CA42}"/>
              </a:ext>
            </a:extLst>
          </p:cNvPr>
          <p:cNvSpPr>
            <a:spLocks noGrp="1"/>
          </p:cNvSpPr>
          <p:nvPr>
            <p:ph type="title"/>
          </p:nvPr>
        </p:nvSpPr>
        <p:spPr/>
        <p:txBody>
          <a:bodyPr/>
          <a:lstStyle/>
          <a:p>
            <a:r>
              <a:rPr lang="en-US" dirty="0"/>
              <a:t>Milk Storage</a:t>
            </a:r>
          </a:p>
        </p:txBody>
      </p:sp>
      <p:pic>
        <p:nvPicPr>
          <p:cNvPr id="5" name="Content Placeholder 4">
            <a:extLst>
              <a:ext uri="{FF2B5EF4-FFF2-40B4-BE49-F238E27FC236}">
                <a16:creationId xmlns:a16="http://schemas.microsoft.com/office/drawing/2014/main" id="{94FF02B7-8463-47D2-A00D-CE1AC32FD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39299"/>
            <a:ext cx="7886700" cy="3227077"/>
          </a:xfrm>
        </p:spPr>
      </p:pic>
    </p:spTree>
    <p:extLst>
      <p:ext uri="{BB962C8B-B14F-4D97-AF65-F5344CB8AC3E}">
        <p14:creationId xmlns:p14="http://schemas.microsoft.com/office/powerpoint/2010/main" val="3217019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Thawing Breastmilk</a:t>
            </a:r>
          </a:p>
        </p:txBody>
      </p:sp>
      <p:sp>
        <p:nvSpPr>
          <p:cNvPr id="3" name="Content Placeholder 2"/>
          <p:cNvSpPr>
            <a:spLocks noGrp="1"/>
          </p:cNvSpPr>
          <p:nvPr>
            <p:ph idx="1"/>
          </p:nvPr>
        </p:nvSpPr>
        <p:spPr/>
        <p:txBody>
          <a:bodyPr/>
          <a:lstStyle/>
          <a:p>
            <a:r>
              <a:rPr lang="en-US" dirty="0"/>
              <a:t>Thaw breastmilk in the container it has been stored in</a:t>
            </a:r>
          </a:p>
          <a:p>
            <a:r>
              <a:rPr lang="en-US" dirty="0"/>
              <a:t>Thaw overnight in the refrigerator or hold under/in warm water</a:t>
            </a:r>
          </a:p>
          <a:p>
            <a:r>
              <a:rPr lang="en-US" dirty="0"/>
              <a:t>Never use a microwave or hot water</a:t>
            </a:r>
          </a:p>
          <a:p>
            <a:r>
              <a:rPr lang="en-US" dirty="0"/>
              <a:t>Use thawed milk within 24 hours</a:t>
            </a:r>
          </a:p>
          <a:p>
            <a:r>
              <a:rPr lang="en-US" dirty="0"/>
              <a:t>Never refreeze thawed milk</a:t>
            </a:r>
          </a:p>
        </p:txBody>
      </p:sp>
    </p:spTree>
    <p:extLst>
      <p:ext uri="{BB962C8B-B14F-4D97-AF65-F5344CB8AC3E}">
        <p14:creationId xmlns:p14="http://schemas.microsoft.com/office/powerpoint/2010/main" val="4142713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30" y="290679"/>
            <a:ext cx="7886700" cy="832833"/>
          </a:xfrm>
        </p:spPr>
        <p:txBody>
          <a:bodyPr/>
          <a:lstStyle/>
          <a:p>
            <a:r>
              <a:rPr lang="en-US" dirty="0"/>
              <a:t>Bottle Feeding</a:t>
            </a:r>
          </a:p>
        </p:txBody>
      </p:sp>
      <p:sp>
        <p:nvSpPr>
          <p:cNvPr id="3" name="Content Placeholder 2"/>
          <p:cNvSpPr>
            <a:spLocks noGrp="1"/>
          </p:cNvSpPr>
          <p:nvPr>
            <p:ph idx="1"/>
          </p:nvPr>
        </p:nvSpPr>
        <p:spPr/>
        <p:txBody>
          <a:bodyPr>
            <a:normAutofit lnSpcReduction="10000"/>
          </a:bodyPr>
          <a:lstStyle/>
          <a:p>
            <a:r>
              <a:rPr lang="en-US" dirty="0"/>
              <a:t>Paced bottle feeding</a:t>
            </a:r>
          </a:p>
          <a:p>
            <a:r>
              <a:rPr lang="en-US" dirty="0"/>
              <a:t>Hold baby upright so baby has control of flow</a:t>
            </a:r>
          </a:p>
          <a:p>
            <a:r>
              <a:rPr lang="en-US" dirty="0"/>
              <a:t>Alternate sides halfway through a feeding or with every other feeding</a:t>
            </a:r>
          </a:p>
          <a:p>
            <a:r>
              <a:rPr lang="en-US" dirty="0"/>
              <a:t>Use a slow flow nipple to mimic the breast</a:t>
            </a:r>
          </a:p>
          <a:p>
            <a:r>
              <a:rPr lang="en-US" dirty="0"/>
              <a:t>Burp after each feeding</a:t>
            </a:r>
          </a:p>
          <a:p>
            <a:r>
              <a:rPr lang="en-US" dirty="0"/>
              <a:t>Watch for feeding cues</a:t>
            </a:r>
          </a:p>
          <a:p>
            <a:r>
              <a:rPr lang="en-US" dirty="0"/>
              <a:t>Use this time to bond with baby</a:t>
            </a:r>
          </a:p>
        </p:txBody>
      </p:sp>
    </p:spTree>
    <p:extLst>
      <p:ext uri="{BB962C8B-B14F-4D97-AF65-F5344CB8AC3E}">
        <p14:creationId xmlns:p14="http://schemas.microsoft.com/office/powerpoint/2010/main" val="3412420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Medication and Foods</a:t>
            </a:r>
          </a:p>
        </p:txBody>
      </p:sp>
      <p:sp>
        <p:nvSpPr>
          <p:cNvPr id="4" name="Content Placeholder 3"/>
          <p:cNvSpPr>
            <a:spLocks noGrp="1"/>
          </p:cNvSpPr>
          <p:nvPr>
            <p:ph idx="1"/>
          </p:nvPr>
        </p:nvSpPr>
        <p:spPr/>
        <p:txBody>
          <a:bodyPr/>
          <a:lstStyle/>
          <a:p>
            <a:r>
              <a:rPr lang="en-US" dirty="0"/>
              <a:t>Avoid caffeine and alcohol</a:t>
            </a:r>
          </a:p>
          <a:p>
            <a:r>
              <a:rPr lang="en-US" dirty="0"/>
              <a:t>Eat a variety of foods to introduce the baby to new flavors</a:t>
            </a:r>
          </a:p>
          <a:p>
            <a:r>
              <a:rPr lang="en-US" dirty="0"/>
              <a:t>Acetaminophen, Ibuprofen, and Sudafed are all safe</a:t>
            </a:r>
          </a:p>
          <a:p>
            <a:r>
              <a:rPr lang="en-US" dirty="0"/>
              <a:t>Consult your doctor, pharmacist, or lactation consultant with questions</a:t>
            </a:r>
          </a:p>
        </p:txBody>
      </p:sp>
    </p:spTree>
    <p:extLst>
      <p:ext uri="{BB962C8B-B14F-4D97-AF65-F5344CB8AC3E}">
        <p14:creationId xmlns:p14="http://schemas.microsoft.com/office/powerpoint/2010/main" val="4041288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2" y="489462"/>
            <a:ext cx="7886700" cy="832833"/>
          </a:xfrm>
        </p:spPr>
        <p:txBody>
          <a:bodyPr>
            <a:normAutofit/>
          </a:bodyPr>
          <a:lstStyle/>
          <a:p>
            <a:r>
              <a:rPr lang="en-US" sz="3200" dirty="0"/>
              <a:t>Common Problems in the First 6 Weeks</a:t>
            </a:r>
          </a:p>
        </p:txBody>
      </p:sp>
      <p:sp>
        <p:nvSpPr>
          <p:cNvPr id="3" name="Content Placeholder 2"/>
          <p:cNvSpPr>
            <a:spLocks noGrp="1"/>
          </p:cNvSpPr>
          <p:nvPr>
            <p:ph idx="1"/>
          </p:nvPr>
        </p:nvSpPr>
        <p:spPr/>
        <p:txBody>
          <a:bodyPr/>
          <a:lstStyle/>
          <a:p>
            <a:r>
              <a:rPr lang="en-US" dirty="0"/>
              <a:t>Not nursing enough</a:t>
            </a:r>
          </a:p>
          <a:p>
            <a:r>
              <a:rPr lang="en-US" dirty="0"/>
              <a:t>Feeding time is too short</a:t>
            </a:r>
          </a:p>
          <a:p>
            <a:r>
              <a:rPr lang="en-US" dirty="0"/>
              <a:t>Overuse of bottles and pacifiers</a:t>
            </a:r>
          </a:p>
          <a:p>
            <a:r>
              <a:rPr lang="en-US" dirty="0"/>
              <a:t>Poor latch</a:t>
            </a:r>
          </a:p>
          <a:p>
            <a:r>
              <a:rPr lang="en-US" dirty="0"/>
              <a:t>Associating normal newborn </a:t>
            </a:r>
            <a:r>
              <a:rPr lang="en-US"/>
              <a:t>behaviors with breastfeeding problems</a:t>
            </a:r>
            <a:endParaRPr lang="en-US" dirty="0"/>
          </a:p>
        </p:txBody>
      </p:sp>
    </p:spTree>
    <p:extLst>
      <p:ext uri="{BB962C8B-B14F-4D97-AF65-F5344CB8AC3E}">
        <p14:creationId xmlns:p14="http://schemas.microsoft.com/office/powerpoint/2010/main" val="369519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Find Support</a:t>
            </a:r>
          </a:p>
        </p:txBody>
      </p:sp>
      <p:sp>
        <p:nvSpPr>
          <p:cNvPr id="4" name="Content Placeholder 3"/>
          <p:cNvSpPr>
            <a:spLocks noGrp="1"/>
          </p:cNvSpPr>
          <p:nvPr>
            <p:ph idx="1"/>
          </p:nvPr>
        </p:nvSpPr>
        <p:spPr/>
        <p:txBody>
          <a:bodyPr/>
          <a:lstStyle/>
          <a:p>
            <a:r>
              <a:rPr lang="en-US" dirty="0"/>
              <a:t>Friends and family</a:t>
            </a:r>
          </a:p>
          <a:p>
            <a:r>
              <a:rPr lang="en-US" dirty="0"/>
              <a:t>Lactation consultants</a:t>
            </a:r>
          </a:p>
          <a:p>
            <a:r>
              <a:rPr lang="en-US" dirty="0"/>
              <a:t>Le Leche League</a:t>
            </a:r>
          </a:p>
          <a:p>
            <a:r>
              <a:rPr lang="en-US" dirty="0"/>
              <a:t>Online resources</a:t>
            </a:r>
          </a:p>
        </p:txBody>
      </p:sp>
    </p:spTree>
    <p:extLst>
      <p:ext uri="{BB962C8B-B14F-4D97-AF65-F5344CB8AC3E}">
        <p14:creationId xmlns:p14="http://schemas.microsoft.com/office/powerpoint/2010/main" val="4007127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68357"/>
            <a:ext cx="8229600" cy="838200"/>
          </a:xfrm>
        </p:spPr>
        <p:txBody>
          <a:bodyPr>
            <a:normAutofit/>
          </a:bodyPr>
          <a:lstStyle/>
          <a:p>
            <a:r>
              <a:rPr lang="en-US" sz="3600" dirty="0"/>
              <a:t>Trust your Body, Trust your Baby</a:t>
            </a:r>
          </a:p>
        </p:txBody>
      </p:sp>
      <p:sp>
        <p:nvSpPr>
          <p:cNvPr id="4" name="Content Placeholder 3"/>
          <p:cNvSpPr>
            <a:spLocks noGrp="1"/>
          </p:cNvSpPr>
          <p:nvPr>
            <p:ph idx="1"/>
          </p:nvPr>
        </p:nvSpPr>
        <p:spPr/>
        <p:txBody>
          <a:bodyPr/>
          <a:lstStyle/>
          <a:p>
            <a:r>
              <a:rPr lang="en-US" dirty="0"/>
              <a:t>It can take up to six weeks to master breastfeeding</a:t>
            </a:r>
          </a:p>
          <a:p>
            <a:r>
              <a:rPr lang="en-US" dirty="0"/>
              <a:t>Be patient with yourself, trust yourself and your baby</a:t>
            </a:r>
          </a:p>
          <a:p>
            <a:r>
              <a:rPr lang="en-US" dirty="0"/>
              <a:t>Support is key</a:t>
            </a:r>
          </a:p>
          <a:p>
            <a:r>
              <a:rPr lang="en-US" dirty="0"/>
              <a:t>Every feeding is a gift of love</a:t>
            </a:r>
          </a:p>
          <a:p>
            <a:r>
              <a:rPr lang="en-US" dirty="0"/>
              <a:t>Relax</a:t>
            </a:r>
          </a:p>
        </p:txBody>
      </p:sp>
    </p:spTree>
    <p:extLst>
      <p:ext uri="{BB962C8B-B14F-4D97-AF65-F5344CB8AC3E}">
        <p14:creationId xmlns:p14="http://schemas.microsoft.com/office/powerpoint/2010/main" val="701397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“A newborn baby has only three demands. They are warmth in the arms of its mother, food from her breasts and security in the knowledge of her presence. Breastfeeding satisfies all three.”</a:t>
            </a:r>
          </a:p>
          <a:p>
            <a:pPr marL="0" indent="0" algn="just">
              <a:buNone/>
            </a:pPr>
            <a:r>
              <a:rPr lang="en-US" dirty="0"/>
              <a:t>				                </a:t>
            </a:r>
            <a:r>
              <a:rPr lang="en-US" sz="2600" dirty="0"/>
              <a:t>-Grantly Dick-Read</a:t>
            </a:r>
          </a:p>
        </p:txBody>
      </p:sp>
    </p:spTree>
    <p:extLst>
      <p:ext uri="{BB962C8B-B14F-4D97-AF65-F5344CB8AC3E}">
        <p14:creationId xmlns:p14="http://schemas.microsoft.com/office/powerpoint/2010/main" val="314098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Your body is getting ready</a:t>
            </a:r>
          </a:p>
        </p:txBody>
      </p:sp>
      <p:sp>
        <p:nvSpPr>
          <p:cNvPr id="6" name="Content Placeholder 3"/>
          <p:cNvSpPr>
            <a:spLocks noGrp="1"/>
          </p:cNvSpPr>
          <p:nvPr>
            <p:ph idx="1"/>
          </p:nvPr>
        </p:nvSpPr>
        <p:spPr>
          <a:xfrm>
            <a:off x="628650" y="1733112"/>
            <a:ext cx="7886700" cy="3838348"/>
          </a:xfrm>
        </p:spPr>
        <p:txBody>
          <a:bodyPr/>
          <a:lstStyle/>
          <a:p>
            <a:r>
              <a:rPr lang="en-US" dirty="0"/>
              <a:t>Darkening of the areola</a:t>
            </a:r>
          </a:p>
          <a:p>
            <a:r>
              <a:rPr lang="en-US" dirty="0"/>
              <a:t>Growth of the breast</a:t>
            </a:r>
          </a:p>
          <a:p>
            <a:r>
              <a:rPr lang="en-US" dirty="0"/>
              <a:t>Increased circulation</a:t>
            </a:r>
          </a:p>
          <a:p>
            <a:pPr marL="0" indent="0">
              <a:buNone/>
            </a:pPr>
            <a:endParaRPr lang="en-US" dirty="0"/>
          </a:p>
        </p:txBody>
      </p:sp>
    </p:spTree>
    <p:extLst>
      <p:ext uri="{BB962C8B-B14F-4D97-AF65-F5344CB8AC3E}">
        <p14:creationId xmlns:p14="http://schemas.microsoft.com/office/powerpoint/2010/main" val="200437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Baby is Getting Ready</a:t>
            </a:r>
          </a:p>
        </p:txBody>
      </p:sp>
      <p:sp>
        <p:nvSpPr>
          <p:cNvPr id="4" name="Content Placeholder 3"/>
          <p:cNvSpPr>
            <a:spLocks noGrp="1"/>
          </p:cNvSpPr>
          <p:nvPr>
            <p:ph idx="1"/>
          </p:nvPr>
        </p:nvSpPr>
        <p:spPr/>
        <p:txBody>
          <a:bodyPr/>
          <a:lstStyle/>
          <a:p>
            <a:r>
              <a:rPr lang="en-US" dirty="0"/>
              <a:t>Sucks thumb</a:t>
            </a:r>
          </a:p>
          <a:p>
            <a:r>
              <a:rPr lang="en-US" dirty="0"/>
              <a:t>Prefers circles to squares</a:t>
            </a:r>
          </a:p>
          <a:p>
            <a:r>
              <a:rPr lang="en-US" dirty="0"/>
              <a:t>Sees contrast, light vs. dark</a:t>
            </a:r>
          </a:p>
          <a:p>
            <a:r>
              <a:rPr lang="en-US" dirty="0"/>
              <a:t>Knows mother’s smell</a:t>
            </a:r>
          </a:p>
          <a:p>
            <a:pPr marL="0" indent="0">
              <a:buNone/>
            </a:pPr>
            <a:endParaRPr lang="en-US" dirty="0"/>
          </a:p>
        </p:txBody>
      </p:sp>
    </p:spTree>
    <p:extLst>
      <p:ext uri="{BB962C8B-B14F-4D97-AF65-F5344CB8AC3E}">
        <p14:creationId xmlns:p14="http://schemas.microsoft.com/office/powerpoint/2010/main" val="75111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Colostrum</a:t>
            </a:r>
          </a:p>
        </p:txBody>
      </p:sp>
      <p:sp>
        <p:nvSpPr>
          <p:cNvPr id="3" name="Content Placeholder 2"/>
          <p:cNvSpPr>
            <a:spLocks noGrp="1"/>
          </p:cNvSpPr>
          <p:nvPr>
            <p:ph idx="1"/>
          </p:nvPr>
        </p:nvSpPr>
        <p:spPr/>
        <p:txBody>
          <a:bodyPr/>
          <a:lstStyle/>
          <a:p>
            <a:r>
              <a:rPr lang="en-US" dirty="0"/>
              <a:t>Thick, yellowish liquid</a:t>
            </a:r>
          </a:p>
          <a:p>
            <a:r>
              <a:rPr lang="en-US" dirty="0"/>
              <a:t>First 48-72 hours</a:t>
            </a:r>
          </a:p>
          <a:p>
            <a:r>
              <a:rPr lang="en-US" dirty="0"/>
              <a:t>Gives baby antibodies to protect your baby from infections</a:t>
            </a:r>
          </a:p>
        </p:txBody>
      </p:sp>
    </p:spTree>
    <p:extLst>
      <p:ext uri="{BB962C8B-B14F-4D97-AF65-F5344CB8AC3E}">
        <p14:creationId xmlns:p14="http://schemas.microsoft.com/office/powerpoint/2010/main" val="150912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1" y="224418"/>
            <a:ext cx="7886700" cy="832833"/>
          </a:xfrm>
        </p:spPr>
        <p:txBody>
          <a:bodyPr/>
          <a:lstStyle/>
          <a:p>
            <a:r>
              <a:rPr lang="en-US" dirty="0"/>
              <a:t>Amazing Milk</a:t>
            </a:r>
          </a:p>
        </p:txBody>
      </p:sp>
      <p:sp>
        <p:nvSpPr>
          <p:cNvPr id="3" name="Content Placeholder 2"/>
          <p:cNvSpPr>
            <a:spLocks noGrp="1"/>
          </p:cNvSpPr>
          <p:nvPr>
            <p:ph idx="1"/>
          </p:nvPr>
        </p:nvSpPr>
        <p:spPr/>
        <p:txBody>
          <a:bodyPr/>
          <a:lstStyle/>
          <a:p>
            <a:pPr lvl="0"/>
            <a:r>
              <a:rPr lang="en-US" dirty="0">
                <a:solidFill>
                  <a:prstClr val="black"/>
                </a:solidFill>
              </a:rPr>
              <a:t>Your milk is made perfectly for your child</a:t>
            </a:r>
          </a:p>
          <a:p>
            <a:pPr lvl="0"/>
            <a:r>
              <a:rPr lang="en-US" dirty="0">
                <a:solidFill>
                  <a:prstClr val="black"/>
                </a:solidFill>
              </a:rPr>
              <a:t>Always clean</a:t>
            </a:r>
          </a:p>
          <a:p>
            <a:pPr lvl="0"/>
            <a:r>
              <a:rPr lang="en-US" dirty="0">
                <a:solidFill>
                  <a:prstClr val="black"/>
                </a:solidFill>
              </a:rPr>
              <a:t>Caregiver friendly stools</a:t>
            </a:r>
          </a:p>
          <a:p>
            <a:pPr lvl="0"/>
            <a:r>
              <a:rPr lang="en-US" dirty="0">
                <a:solidFill>
                  <a:prstClr val="black"/>
                </a:solidFill>
              </a:rPr>
              <a:t>Always the right temperature</a:t>
            </a:r>
          </a:p>
          <a:p>
            <a:pPr lvl="0"/>
            <a:r>
              <a:rPr lang="en-US" dirty="0">
                <a:solidFill>
                  <a:prstClr val="black"/>
                </a:solidFill>
              </a:rPr>
              <a:t>Natural tranquilizers</a:t>
            </a:r>
          </a:p>
          <a:p>
            <a:endParaRPr lang="en-US" dirty="0"/>
          </a:p>
        </p:txBody>
      </p:sp>
    </p:spTree>
    <p:extLst>
      <p:ext uri="{BB962C8B-B14F-4D97-AF65-F5344CB8AC3E}">
        <p14:creationId xmlns:p14="http://schemas.microsoft.com/office/powerpoint/2010/main" val="230965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a:t>The First Week</a:t>
            </a:r>
          </a:p>
        </p:txBody>
      </p:sp>
      <p:sp>
        <p:nvSpPr>
          <p:cNvPr id="4" name="Content Placeholder 3"/>
          <p:cNvSpPr>
            <a:spLocks noGrp="1"/>
          </p:cNvSpPr>
          <p:nvPr>
            <p:ph idx="1"/>
          </p:nvPr>
        </p:nvSpPr>
        <p:spPr>
          <a:xfrm>
            <a:off x="333176" y="1166582"/>
            <a:ext cx="7886700" cy="3838348"/>
          </a:xfrm>
        </p:spPr>
        <p:txBody>
          <a:bodyPr/>
          <a:lstStyle/>
          <a:p>
            <a:r>
              <a:rPr lang="en-US" dirty="0"/>
              <a:t>From colostrum to milk</a:t>
            </a:r>
          </a:p>
          <a:p>
            <a:pPr lvl="1"/>
            <a:r>
              <a:rPr lang="en-US" dirty="0"/>
              <a:t>Baby suckling stimulates milk</a:t>
            </a:r>
          </a:p>
          <a:p>
            <a:pPr lvl="1"/>
            <a:r>
              <a:rPr lang="en-US" dirty="0"/>
              <a:t>Milk comes in 3-4 days postpartum</a:t>
            </a:r>
          </a:p>
          <a:p>
            <a:pPr lvl="1"/>
            <a:r>
              <a:rPr lang="en-US" dirty="0"/>
              <a:t>Breasts may leak</a:t>
            </a:r>
          </a:p>
          <a:p>
            <a:pPr lvl="1"/>
            <a:r>
              <a:rPr lang="en-US" dirty="0"/>
              <a:t>Breasts feel full with possible engorgement</a:t>
            </a:r>
          </a:p>
          <a:p>
            <a:pPr lvl="1"/>
            <a:r>
              <a:rPr lang="en-US" dirty="0"/>
              <a:t>Baby swallows more</a:t>
            </a:r>
          </a:p>
        </p:txBody>
      </p:sp>
      <p:pic>
        <p:nvPicPr>
          <p:cNvPr id="1026" name="Picture 2" descr="C:\Users\Temp7\Desktop\size-of-a-newborn-stomach_zpspnihyx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976" y="3244249"/>
            <a:ext cx="4602250" cy="249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0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85531"/>
            <a:ext cx="8229600" cy="775252"/>
          </a:xfrm>
        </p:spPr>
        <p:txBody>
          <a:bodyPr>
            <a:normAutofit/>
          </a:bodyPr>
          <a:lstStyle/>
          <a:p>
            <a:r>
              <a:rPr lang="en-US" sz="3600" dirty="0"/>
              <a:t>Breastfeeding Benefits for Baby</a:t>
            </a:r>
          </a:p>
        </p:txBody>
      </p:sp>
      <p:sp>
        <p:nvSpPr>
          <p:cNvPr id="4" name="Content Placeholder 3"/>
          <p:cNvSpPr>
            <a:spLocks noGrp="1"/>
          </p:cNvSpPr>
          <p:nvPr>
            <p:ph idx="1"/>
          </p:nvPr>
        </p:nvSpPr>
        <p:spPr/>
        <p:txBody>
          <a:bodyPr/>
          <a:lstStyle/>
          <a:p>
            <a:r>
              <a:rPr lang="en-US" dirty="0"/>
              <a:t>Less spit up, gas, diarrhea, and constipation</a:t>
            </a:r>
          </a:p>
          <a:p>
            <a:r>
              <a:rPr lang="en-US" dirty="0"/>
              <a:t>Healthier from the start</a:t>
            </a:r>
          </a:p>
          <a:p>
            <a:r>
              <a:rPr lang="en-US" dirty="0"/>
              <a:t>Stronger immune system</a:t>
            </a:r>
          </a:p>
          <a:p>
            <a:r>
              <a:rPr lang="en-US" dirty="0"/>
              <a:t>Better vision</a:t>
            </a:r>
          </a:p>
          <a:p>
            <a:r>
              <a:rPr lang="en-US" dirty="0"/>
              <a:t>Lowers the risk of Sudden Infant Death Syndrome (SIDS)</a:t>
            </a:r>
          </a:p>
        </p:txBody>
      </p:sp>
    </p:spTree>
    <p:extLst>
      <p:ext uri="{BB962C8B-B14F-4D97-AF65-F5344CB8AC3E}">
        <p14:creationId xmlns:p14="http://schemas.microsoft.com/office/powerpoint/2010/main" val="1400475898"/>
      </p:ext>
    </p:extLst>
  </p:cSld>
  <p:clrMapOvr>
    <a:masterClrMapping/>
  </p:clrMapOvr>
</p:sld>
</file>

<file path=ppt/theme/theme1.xml><?xml version="1.0" encoding="utf-8"?>
<a:theme xmlns:a="http://schemas.openxmlformats.org/drawingml/2006/main" name="Office Theme">
  <a:themeElements>
    <a:clrScheme name="Mankato Clinic">
      <a:dk1>
        <a:sysClr val="windowText" lastClr="000000"/>
      </a:dk1>
      <a:lt1>
        <a:sysClr val="window" lastClr="FFFFFF"/>
      </a:lt1>
      <a:dk2>
        <a:srgbClr val="44546A"/>
      </a:dk2>
      <a:lt2>
        <a:srgbClr val="E7E6E6"/>
      </a:lt2>
      <a:accent1>
        <a:srgbClr val="00ADBB"/>
      </a:accent1>
      <a:accent2>
        <a:srgbClr val="98012E"/>
      </a:accent2>
      <a:accent3>
        <a:srgbClr val="E38432"/>
      </a:accent3>
      <a:accent4>
        <a:srgbClr val="E2CB00"/>
      </a:accent4>
      <a:accent5>
        <a:srgbClr val="013765"/>
      </a:accent5>
      <a:accent6>
        <a:srgbClr val="CFDA00"/>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1472</TotalTime>
  <Words>1050</Words>
  <Application>Microsoft Office PowerPoint</Application>
  <PresentationFormat>On-screen Show (4:3)</PresentationFormat>
  <Paragraphs>206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Franklin Gothic Book</vt:lpstr>
      <vt:lpstr>Franklin Gothic Demi</vt:lpstr>
      <vt:lpstr>Franklin Gothic Medium</vt:lpstr>
      <vt:lpstr>Office Theme</vt:lpstr>
      <vt:lpstr>Introduction to breastfeeding</vt:lpstr>
      <vt:lpstr>PowerPoint Presentation</vt:lpstr>
      <vt:lpstr>Anatomy of the breast</vt:lpstr>
      <vt:lpstr>Your body is getting ready</vt:lpstr>
      <vt:lpstr>Baby is Getting Ready</vt:lpstr>
      <vt:lpstr>Colostrum</vt:lpstr>
      <vt:lpstr>Amazing Milk</vt:lpstr>
      <vt:lpstr>The First Week</vt:lpstr>
      <vt:lpstr>Breastfeeding Benefits for Baby</vt:lpstr>
      <vt:lpstr>Breastfed Babies are Fit for Life</vt:lpstr>
      <vt:lpstr>Breastfeeding Benefits for Mom</vt:lpstr>
      <vt:lpstr>Partners are Nurturing Too</vt:lpstr>
      <vt:lpstr>Happy Birthday Baby!</vt:lpstr>
      <vt:lpstr>Get Off to a Good Start</vt:lpstr>
      <vt:lpstr>Benefits of Skin to Skin</vt:lpstr>
      <vt:lpstr>Nursery nest</vt:lpstr>
      <vt:lpstr>Helpful breastfeeding clothing</vt:lpstr>
      <vt:lpstr>Hunger Cues</vt:lpstr>
      <vt:lpstr>PowerPoint Presentation</vt:lpstr>
      <vt:lpstr>Latching Baby  </vt:lpstr>
      <vt:lpstr>PowerPoint Presentation</vt:lpstr>
      <vt:lpstr>A Typical Feeding</vt:lpstr>
      <vt:lpstr>Milk Production Tips</vt:lpstr>
      <vt:lpstr>Signs Baby is Getting Enough</vt:lpstr>
      <vt:lpstr>What Can be Done if it Hurts?</vt:lpstr>
      <vt:lpstr>Call Lactation or your Doctor if you Experience:</vt:lpstr>
      <vt:lpstr>Nighttime Feedings</vt:lpstr>
      <vt:lpstr>Utilizing a Breast Pump</vt:lpstr>
      <vt:lpstr>Pumping</vt:lpstr>
      <vt:lpstr>Storing Breastmilk</vt:lpstr>
      <vt:lpstr>Milk Storage</vt:lpstr>
      <vt:lpstr>Thawing Breastmilk</vt:lpstr>
      <vt:lpstr>Bottle Feeding</vt:lpstr>
      <vt:lpstr>Medication and Foods</vt:lpstr>
      <vt:lpstr>Common Problems in the First 6 Weeks</vt:lpstr>
      <vt:lpstr>Find Support</vt:lpstr>
      <vt:lpstr>Trust your Body, Trust your Baby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Straka</dc:creator>
  <cp:lastModifiedBy>Zachow Heidi</cp:lastModifiedBy>
  <cp:revision>62</cp:revision>
  <dcterms:created xsi:type="dcterms:W3CDTF">2014-09-03T20:08:41Z</dcterms:created>
  <dcterms:modified xsi:type="dcterms:W3CDTF">2021-03-03T16:39:24Z</dcterms:modified>
</cp:coreProperties>
</file>