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77" r:id="rId7"/>
    <p:sldId id="278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3" r:id="rId16"/>
    <p:sldId id="276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1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912" y="1371600"/>
            <a:ext cx="5417288" cy="1287757"/>
          </a:xfrm>
        </p:spPr>
        <p:txBody>
          <a:bodyPr anchor="b">
            <a:normAutofit/>
          </a:bodyPr>
          <a:lstStyle>
            <a:lvl1pPr algn="l">
              <a:defRPr sz="4000" b="0" baseline="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Presentation Name Appears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912" y="3094074"/>
            <a:ext cx="4960088" cy="1031359"/>
          </a:xfrm>
        </p:spPr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 Appears Here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-116957" y="5209950"/>
            <a:ext cx="3551274" cy="1041991"/>
            <a:chOff x="-116957" y="4752755"/>
            <a:chExt cx="3551274" cy="1041991"/>
          </a:xfrm>
        </p:grpSpPr>
        <p:sp>
          <p:nvSpPr>
            <p:cNvPr id="9" name="Round Same Side Corner Rectangle 8"/>
            <p:cNvSpPr/>
            <p:nvPr userDrawn="1"/>
          </p:nvSpPr>
          <p:spPr>
            <a:xfrm rot="5400000">
              <a:off x="1137684" y="3498114"/>
              <a:ext cx="1041991" cy="3551274"/>
            </a:xfrm>
            <a:prstGeom prst="round2Same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21" t="64345" r="698" b="28680"/>
            <a:stretch/>
          </p:blipFill>
          <p:spPr>
            <a:xfrm>
              <a:off x="-10630" y="4779338"/>
              <a:ext cx="3296085" cy="988826"/>
            </a:xfrm>
            <a:prstGeom prst="rect">
              <a:avLst/>
            </a:prstGeom>
          </p:spPr>
        </p:pic>
      </p:grp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040912" y="4283131"/>
            <a:ext cx="4959350" cy="5540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4196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Paragraph Copy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17" y="900279"/>
            <a:ext cx="7886700" cy="83283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51544"/>
            <a:ext cx="7886700" cy="2519915"/>
          </a:xfrm>
        </p:spPr>
        <p:txBody>
          <a:bodyPr/>
          <a:lstStyle>
            <a:lvl1pPr>
              <a:buClr>
                <a:srgbClr val="98012E"/>
              </a:buClr>
              <a:defRPr sz="2000"/>
            </a:lvl1pPr>
            <a:lvl2pPr>
              <a:buClr>
                <a:srgbClr val="98012E"/>
              </a:buClr>
              <a:defRPr sz="2000"/>
            </a:lvl2pPr>
            <a:lvl3pPr>
              <a:buClr>
                <a:srgbClr val="98012E"/>
              </a:buClr>
              <a:defRPr/>
            </a:lvl3pPr>
            <a:lvl4pPr>
              <a:buClr>
                <a:srgbClr val="98012E"/>
              </a:buClr>
              <a:defRPr/>
            </a:lvl4pPr>
            <a:lvl5pPr>
              <a:buClr>
                <a:srgbClr val="98012E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28650" y="1733550"/>
            <a:ext cx="7875588" cy="10842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i="1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489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17" y="900279"/>
            <a:ext cx="7886700" cy="83283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3112"/>
            <a:ext cx="7886700" cy="38383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457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eadline and Two Bullet Li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202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8202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2129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88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563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Ide Headline with Paragraph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144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892594"/>
            <a:ext cx="4629150" cy="37639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14600"/>
            <a:ext cx="2949178" cy="314192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754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ide Headline with Photo/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25036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50065"/>
            <a:ext cx="4629150" cy="377455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525236"/>
            <a:ext cx="2949178" cy="30993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399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33" b="33790"/>
          <a:stretch/>
        </p:blipFill>
        <p:spPr>
          <a:xfrm>
            <a:off x="0" y="5558633"/>
            <a:ext cx="9144000" cy="12955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017" y="889648"/>
            <a:ext cx="7886700" cy="875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65010"/>
            <a:ext cx="7886700" cy="3789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705312"/>
            <a:ext cx="9144000" cy="152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21" t="64345" r="698" b="28680"/>
          <a:stretch/>
        </p:blipFill>
        <p:spPr>
          <a:xfrm>
            <a:off x="6602819" y="199662"/>
            <a:ext cx="2339162" cy="70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8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98012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8012E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8012E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96756" y="457201"/>
            <a:ext cx="5417288" cy="819150"/>
          </a:xfrm>
        </p:spPr>
        <p:txBody>
          <a:bodyPr/>
          <a:lstStyle/>
          <a:p>
            <a:r>
              <a:rPr lang="en-US" dirty="0"/>
              <a:t>Newborn care</a:t>
            </a:r>
          </a:p>
        </p:txBody>
      </p:sp>
      <p:pic>
        <p:nvPicPr>
          <p:cNvPr id="8" name="Picture 11" descr="j01852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0"/>
          <a:stretch>
            <a:fillRect/>
          </a:stretch>
        </p:blipFill>
        <p:spPr bwMode="auto">
          <a:xfrm>
            <a:off x="2438400" y="1398588"/>
            <a:ext cx="2555875" cy="34750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 descr="j02629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781300"/>
            <a:ext cx="3581400" cy="2374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152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Feedings continued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49" y="1628337"/>
            <a:ext cx="3743325" cy="383834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Breast</a:t>
            </a:r>
          </a:p>
          <a:p>
            <a:pPr lvl="1"/>
            <a:r>
              <a:rPr lang="en-US" dirty="0"/>
              <a:t>Perfect nutrition, contains antibodies, protection from obesity, asthma and allergies</a:t>
            </a:r>
          </a:p>
          <a:p>
            <a:pPr lvl="1"/>
            <a:r>
              <a:rPr lang="en-US" dirty="0"/>
              <a:t>Health benefits for mom and baby</a:t>
            </a:r>
          </a:p>
          <a:p>
            <a:pPr lvl="1"/>
            <a:r>
              <a:rPr lang="en-US" dirty="0"/>
              <a:t>Inexpensive and always available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43424" y="1637862"/>
            <a:ext cx="3743325" cy="199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98012E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8012E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8012E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8012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98012E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Bottle</a:t>
            </a:r>
          </a:p>
          <a:p>
            <a:pPr lvl="1"/>
            <a:r>
              <a:rPr lang="en-US" dirty="0"/>
              <a:t>Commercial formulas are very similar</a:t>
            </a:r>
          </a:p>
          <a:p>
            <a:pPr lvl="1"/>
            <a:r>
              <a:rPr lang="en-US" dirty="0"/>
              <a:t>Others can share in feedings more easily</a:t>
            </a:r>
          </a:p>
          <a:p>
            <a:pPr lvl="1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1" name="Picture 7" descr="bottle-feeding-baby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774" y="3629025"/>
            <a:ext cx="1685925" cy="1685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09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Feedings continued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14824" y="1733112"/>
            <a:ext cx="4543426" cy="3838348"/>
          </a:xfrm>
        </p:spPr>
        <p:txBody>
          <a:bodyPr>
            <a:normAutofit/>
          </a:bodyPr>
          <a:lstStyle/>
          <a:p>
            <a:r>
              <a:rPr lang="en-US" dirty="0"/>
              <a:t>How to know if your baby’s getting enough</a:t>
            </a:r>
          </a:p>
          <a:p>
            <a:pPr lvl="1"/>
            <a:r>
              <a:rPr lang="en-US" dirty="0"/>
              <a:t>6 or more wet diapers per day</a:t>
            </a:r>
          </a:p>
          <a:p>
            <a:pPr lvl="1"/>
            <a:r>
              <a:rPr lang="en-US" dirty="0"/>
              <a:t>4 or more bowel movements (BMs) per day (may decrease to every 3-7 days after 4-6 weeks old)</a:t>
            </a:r>
          </a:p>
          <a:p>
            <a:pPr lvl="1"/>
            <a:r>
              <a:rPr lang="en-US" dirty="0"/>
              <a:t>Weight gain will be the best indicator</a:t>
            </a:r>
          </a:p>
        </p:txBody>
      </p:sp>
      <p:pic>
        <p:nvPicPr>
          <p:cNvPr id="5" name="Picture 7" descr="Newborn-Baby-Sleeping-Moo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286000"/>
            <a:ext cx="3708400" cy="2781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001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When to call the doctor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Fever more than 100.5°</a:t>
            </a:r>
          </a:p>
          <a:p>
            <a:r>
              <a:rPr lang="en-US" dirty="0"/>
              <a:t>Marked changes in eating</a:t>
            </a:r>
          </a:p>
          <a:p>
            <a:r>
              <a:rPr lang="en-US" dirty="0"/>
              <a:t>Very watery stools</a:t>
            </a:r>
          </a:p>
          <a:p>
            <a:r>
              <a:rPr lang="en-US" dirty="0"/>
              <a:t>Excessive sleepiness</a:t>
            </a:r>
          </a:p>
          <a:p>
            <a:r>
              <a:rPr lang="en-US" dirty="0"/>
              <a:t>Excessive irritability</a:t>
            </a:r>
          </a:p>
        </p:txBody>
      </p:sp>
      <p:pic>
        <p:nvPicPr>
          <p:cNvPr id="5" name="Picture 6" descr="baby-crying_a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362076"/>
            <a:ext cx="2670879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282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First week of life visit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733112"/>
            <a:ext cx="4543425" cy="3838348"/>
          </a:xfrm>
        </p:spPr>
        <p:txBody>
          <a:bodyPr/>
          <a:lstStyle/>
          <a:p>
            <a:r>
              <a:rPr lang="en-US" dirty="0"/>
              <a:t>Call to schedule visit within 48 hours after birth</a:t>
            </a:r>
          </a:p>
          <a:p>
            <a:r>
              <a:rPr lang="en-US" dirty="0"/>
              <a:t>Newborn assessment</a:t>
            </a:r>
          </a:p>
          <a:p>
            <a:r>
              <a:rPr lang="en-US" dirty="0"/>
              <a:t>Lactation support for mom</a:t>
            </a:r>
          </a:p>
        </p:txBody>
      </p:sp>
      <p:pic>
        <p:nvPicPr>
          <p:cNvPr id="5" name="Picture 3" descr="Pediatrician-Baby-Closeu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488" y="1638300"/>
            <a:ext cx="3314700" cy="2209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028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Well child visits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733112"/>
            <a:ext cx="7886700" cy="3553263"/>
          </a:xfrm>
        </p:spPr>
        <p:txBody>
          <a:bodyPr numCol="2">
            <a:normAutofit lnSpcReduction="10000"/>
          </a:bodyPr>
          <a:lstStyle/>
          <a:p>
            <a:r>
              <a:rPr lang="en-US" dirty="0"/>
              <a:t>These exams are important for growth, developmental milestones and immunizations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week of life		</a:t>
            </a:r>
          </a:p>
          <a:p>
            <a:pPr lvl="1"/>
            <a:r>
              <a:rPr lang="en-US" dirty="0"/>
              <a:t>1 month</a:t>
            </a:r>
          </a:p>
          <a:p>
            <a:pPr lvl="1"/>
            <a:r>
              <a:rPr lang="en-US" dirty="0"/>
              <a:t>2 months</a:t>
            </a:r>
          </a:p>
          <a:p>
            <a:pPr lvl="1"/>
            <a:r>
              <a:rPr lang="en-US" dirty="0"/>
              <a:t>4 months</a:t>
            </a:r>
          </a:p>
          <a:p>
            <a:pPr lvl="1"/>
            <a:r>
              <a:rPr lang="en-US" dirty="0"/>
              <a:t>6 months</a:t>
            </a:r>
          </a:p>
          <a:p>
            <a:pPr lvl="1"/>
            <a:r>
              <a:rPr lang="en-US" dirty="0"/>
              <a:t>9 months</a:t>
            </a:r>
          </a:p>
          <a:p>
            <a:pPr lvl="1"/>
            <a:r>
              <a:rPr lang="en-US" dirty="0"/>
              <a:t>12 months</a:t>
            </a:r>
          </a:p>
          <a:p>
            <a:pPr lvl="1"/>
            <a:r>
              <a:rPr lang="en-US" dirty="0"/>
              <a:t>15 months</a:t>
            </a:r>
          </a:p>
          <a:p>
            <a:pPr lvl="1"/>
            <a:r>
              <a:rPr lang="en-US" dirty="0"/>
              <a:t>18 months</a:t>
            </a:r>
          </a:p>
          <a:p>
            <a:pPr lvl="1"/>
            <a:r>
              <a:rPr lang="en-US" dirty="0"/>
              <a:t>2 years</a:t>
            </a:r>
          </a:p>
          <a:p>
            <a:pPr lvl="1"/>
            <a:r>
              <a:rPr lang="en-US" dirty="0"/>
              <a:t>3 years</a:t>
            </a:r>
          </a:p>
          <a:p>
            <a:pPr lvl="1"/>
            <a:r>
              <a:rPr lang="en-US" dirty="0"/>
              <a:t>4 years</a:t>
            </a:r>
          </a:p>
          <a:p>
            <a:pPr lvl="1"/>
            <a:r>
              <a:rPr lang="en-US" dirty="0"/>
              <a:t>kindergarten</a:t>
            </a:r>
          </a:p>
          <a:p>
            <a:pPr lvl="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01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Safety for baby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2146" y="1205026"/>
            <a:ext cx="5086350" cy="3838348"/>
          </a:xfrm>
        </p:spPr>
        <p:txBody>
          <a:bodyPr>
            <a:normAutofit/>
          </a:bodyPr>
          <a:lstStyle/>
          <a:p>
            <a:r>
              <a:rPr lang="en-US" dirty="0"/>
              <a:t>Car seat – Car Seat Safety classes are offered through the Mankato Clinic Foundation</a:t>
            </a:r>
          </a:p>
          <a:p>
            <a:r>
              <a:rPr lang="en-US" dirty="0"/>
              <a:t>Keep baby away from second hand smoke</a:t>
            </a:r>
          </a:p>
          <a:p>
            <a:r>
              <a:rPr lang="en-US" dirty="0"/>
              <a:t>Never shake a baby</a:t>
            </a:r>
          </a:p>
          <a:p>
            <a:r>
              <a:rPr lang="en-US" dirty="0"/>
              <a:t>Back to sleep in an empty crib</a:t>
            </a:r>
          </a:p>
        </p:txBody>
      </p:sp>
      <p:pic>
        <p:nvPicPr>
          <p:cNvPr id="6" name="Picture 8" descr="Baby_in_car_sea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38" y="1205026"/>
            <a:ext cx="2641600" cy="1981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719" y="3324452"/>
            <a:ext cx="169545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8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Enjoying your newborn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733112"/>
            <a:ext cx="5943600" cy="3838348"/>
          </a:xfrm>
        </p:spPr>
        <p:txBody>
          <a:bodyPr/>
          <a:lstStyle/>
          <a:p>
            <a:r>
              <a:rPr lang="en-US" dirty="0"/>
              <a:t>You CANNOT spoil a baby by giving him/her too much attention!</a:t>
            </a:r>
          </a:p>
          <a:p>
            <a:r>
              <a:rPr lang="en-US" dirty="0"/>
              <a:t>Holding, talking and singing</a:t>
            </a:r>
          </a:p>
          <a:p>
            <a:r>
              <a:rPr lang="en-US" dirty="0"/>
              <a:t>Attend to baby’s needs</a:t>
            </a:r>
          </a:p>
          <a:p>
            <a:r>
              <a:rPr lang="en-US" dirty="0"/>
              <a:t>Reading</a:t>
            </a:r>
          </a:p>
          <a:p>
            <a:r>
              <a:rPr lang="en-US" dirty="0"/>
              <a:t>Seeking help when needed</a:t>
            </a:r>
          </a:p>
          <a:p>
            <a:r>
              <a:rPr lang="en-US" dirty="0"/>
              <a:t>Lots of love</a:t>
            </a:r>
          </a:p>
        </p:txBody>
      </p:sp>
      <p:pic>
        <p:nvPicPr>
          <p:cNvPr id="5" name="Picture 3" descr="enjoying-your-bab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6" y="2971800"/>
            <a:ext cx="3328988" cy="22193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533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Movie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S’s</a:t>
            </a:r>
          </a:p>
        </p:txBody>
      </p:sp>
    </p:spTree>
    <p:extLst>
      <p:ext uri="{BB962C8B-B14F-4D97-AF65-F5344CB8AC3E}">
        <p14:creationId xmlns:p14="http://schemas.microsoft.com/office/powerpoint/2010/main" val="189917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What to do now: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Chose baby’s healthcare provider</a:t>
            </a:r>
          </a:p>
          <a:p>
            <a:pPr lvl="1"/>
            <a:r>
              <a:rPr lang="en-US" dirty="0"/>
              <a:t>Family Practice and Pediatric Providers</a:t>
            </a:r>
          </a:p>
          <a:p>
            <a:pPr lvl="1"/>
            <a:r>
              <a:rPr lang="en-US" dirty="0"/>
              <a:t>A few good books</a:t>
            </a:r>
          </a:p>
          <a:p>
            <a:pPr lvl="1"/>
            <a:r>
              <a:rPr lang="en-US" dirty="0"/>
              <a:t>Newborn supplies</a:t>
            </a:r>
          </a:p>
        </p:txBody>
      </p:sp>
      <p:pic>
        <p:nvPicPr>
          <p:cNvPr id="5" name="Picture 3" descr="Pediatrician-Baby-Closeu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2809875"/>
            <a:ext cx="3810000" cy="2540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37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599"/>
            <a:ext cx="8229600" cy="1285875"/>
          </a:xfrm>
        </p:spPr>
        <p:txBody>
          <a:bodyPr>
            <a:normAutofit/>
          </a:bodyPr>
          <a:lstStyle/>
          <a:p>
            <a:r>
              <a:rPr lang="en-US" sz="3600" dirty="0"/>
              <a:t>When a baby doctor </a:t>
            </a:r>
            <a:br>
              <a:rPr lang="en-US" sz="3600" dirty="0"/>
            </a:br>
            <a:r>
              <a:rPr lang="en-US" sz="3600" dirty="0"/>
              <a:t>attends delivery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than 37 weeks gestation</a:t>
            </a:r>
          </a:p>
          <a:p>
            <a:r>
              <a:rPr lang="en-US" dirty="0"/>
              <a:t>Emergency C-Section</a:t>
            </a:r>
          </a:p>
          <a:p>
            <a:r>
              <a:rPr lang="en-US" dirty="0"/>
              <a:t>Multiples</a:t>
            </a:r>
          </a:p>
          <a:p>
            <a:r>
              <a:rPr lang="en-US" dirty="0"/>
              <a:t>Hospitalist vs. Primary Provider</a:t>
            </a:r>
          </a:p>
        </p:txBody>
      </p:sp>
      <p:pic>
        <p:nvPicPr>
          <p:cNvPr id="5" name="Picture 18" descr="j02020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2" t="14999"/>
          <a:stretch>
            <a:fillRect/>
          </a:stretch>
        </p:blipFill>
        <p:spPr bwMode="auto">
          <a:xfrm>
            <a:off x="5867400" y="1685925"/>
            <a:ext cx="2590800" cy="3776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4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At birth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733112"/>
            <a:ext cx="5800725" cy="3838348"/>
          </a:xfrm>
        </p:spPr>
        <p:txBody>
          <a:bodyPr/>
          <a:lstStyle/>
          <a:p>
            <a:r>
              <a:rPr lang="en-US" dirty="0"/>
              <a:t>Skin to </a:t>
            </a:r>
            <a:r>
              <a:rPr lang="en-US"/>
              <a:t>Skin time</a:t>
            </a:r>
            <a:endParaRPr lang="en-US" dirty="0"/>
          </a:p>
          <a:p>
            <a:r>
              <a:rPr lang="en-US" dirty="0"/>
              <a:t>Apgar checks at 1 minute and 5 minutes after birth</a:t>
            </a:r>
          </a:p>
          <a:p>
            <a:r>
              <a:rPr lang="en-US" dirty="0"/>
              <a:t>Baby’s temperature</a:t>
            </a:r>
          </a:p>
          <a:p>
            <a:r>
              <a:rPr lang="en-US" dirty="0"/>
              <a:t>Breastfeeding</a:t>
            </a:r>
          </a:p>
          <a:p>
            <a:r>
              <a:rPr lang="en-US" dirty="0"/>
              <a:t>If needed, baby care is done in the warmer</a:t>
            </a:r>
          </a:p>
        </p:txBody>
      </p:sp>
      <p:pic>
        <p:nvPicPr>
          <p:cNvPr id="5" name="Picture 7" descr="j02893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0" r="5000"/>
          <a:stretch>
            <a:fillRect/>
          </a:stretch>
        </p:blipFill>
        <p:spPr bwMode="auto">
          <a:xfrm>
            <a:off x="6248400" y="1695450"/>
            <a:ext cx="2671763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29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Other baby cares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61985" y="1139687"/>
            <a:ext cx="4857751" cy="42576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Weight, height, and head circumference</a:t>
            </a:r>
          </a:p>
          <a:p>
            <a:r>
              <a:rPr lang="en-US" dirty="0"/>
              <a:t>Medications: Vitamin K shot, Hepatitis B shot, and eye ointment</a:t>
            </a:r>
          </a:p>
          <a:p>
            <a:r>
              <a:rPr lang="en-US" dirty="0"/>
              <a:t>Screening blood tests (heel stick) at 24 hours</a:t>
            </a:r>
          </a:p>
          <a:p>
            <a:r>
              <a:rPr lang="en-US" dirty="0"/>
              <a:t>Hearing test – performed usually first night</a:t>
            </a:r>
          </a:p>
          <a:p>
            <a:r>
              <a:rPr lang="en-US" dirty="0"/>
              <a:t>Jaundice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8" descr="OB_Newborn_Bathing%2016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3136900" cy="2352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00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Circumcision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2449" y="1543050"/>
            <a:ext cx="8067676" cy="4257675"/>
          </a:xfrm>
        </p:spPr>
        <p:txBody>
          <a:bodyPr>
            <a:normAutofit/>
          </a:bodyPr>
          <a:lstStyle/>
          <a:p>
            <a:r>
              <a:rPr lang="en-US" dirty="0"/>
              <a:t>Pros and cons</a:t>
            </a:r>
          </a:p>
          <a:p>
            <a:r>
              <a:rPr lang="en-US" dirty="0"/>
              <a:t>Description of procedure</a:t>
            </a:r>
          </a:p>
          <a:p>
            <a:r>
              <a:rPr lang="en-US" dirty="0"/>
              <a:t>Timing of appointment</a:t>
            </a:r>
          </a:p>
          <a:p>
            <a:pPr lvl="1"/>
            <a:r>
              <a:rPr lang="en-US" dirty="0"/>
              <a:t>When</a:t>
            </a:r>
          </a:p>
          <a:p>
            <a:pPr lvl="1"/>
            <a:r>
              <a:rPr lang="en-US" dirty="0"/>
              <a:t>Where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0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Just in case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2449" y="1543050"/>
            <a:ext cx="8067676" cy="4257675"/>
          </a:xfrm>
        </p:spPr>
        <p:txBody>
          <a:bodyPr>
            <a:normAutofit/>
          </a:bodyPr>
          <a:lstStyle/>
          <a:p>
            <a:r>
              <a:rPr lang="en-US" dirty="0"/>
              <a:t>Occasionally, a newborn may need special attention the hospital in Mankato is not equipped to provide. The baby will be transferred to a neonatal unit at a different hospital for specialized care</a:t>
            </a:r>
          </a:p>
          <a:p>
            <a:r>
              <a:rPr lang="en-US" dirty="0"/>
              <a:t>If your baby would need to be transferred, Mankato Clinic Providers work closely with several area hospitals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765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Baby’s adjustment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Stools – meconium first</a:t>
            </a:r>
          </a:p>
          <a:p>
            <a:r>
              <a:rPr lang="en-US" dirty="0"/>
              <a:t>Sleeping</a:t>
            </a:r>
          </a:p>
          <a:p>
            <a:r>
              <a:rPr lang="en-US" dirty="0"/>
              <a:t>Responding to baby’s cries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9" descr="dad-crying-bab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275" y="1838325"/>
            <a:ext cx="3302000" cy="2946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82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Feedings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52800" y="1504949"/>
            <a:ext cx="5162550" cy="40665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Breast or bottle – both provide adequate nutrition</a:t>
            </a:r>
          </a:p>
          <a:p>
            <a:r>
              <a:rPr lang="en-US" dirty="0"/>
              <a:t>Babies need night feedings for at least the first 6 weeks</a:t>
            </a:r>
          </a:p>
          <a:p>
            <a:r>
              <a:rPr lang="en-US" dirty="0"/>
              <a:t>First feeding will usually be within the first hour after delivery, then usually every 2-3 hours during the first month of life</a:t>
            </a:r>
          </a:p>
          <a:p>
            <a:r>
              <a:rPr lang="en-US" dirty="0"/>
              <a:t>Babies should be fed on demand by paying attention to his/her signals</a:t>
            </a:r>
          </a:p>
        </p:txBody>
      </p:sp>
      <p:pic>
        <p:nvPicPr>
          <p:cNvPr id="5" name="Picture 11" descr="j03089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504949"/>
            <a:ext cx="2605088" cy="39163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6498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nkato Clin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ADBB"/>
      </a:accent1>
      <a:accent2>
        <a:srgbClr val="98012E"/>
      </a:accent2>
      <a:accent3>
        <a:srgbClr val="E38432"/>
      </a:accent3>
      <a:accent4>
        <a:srgbClr val="E2CB00"/>
      </a:accent4>
      <a:accent5>
        <a:srgbClr val="013765"/>
      </a:accent5>
      <a:accent6>
        <a:srgbClr val="CFDA00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</TotalTime>
  <Words>460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Franklin Gothic Book</vt:lpstr>
      <vt:lpstr>Franklin Gothic Demi</vt:lpstr>
      <vt:lpstr>Franklin Gothic Medium</vt:lpstr>
      <vt:lpstr>Office Theme</vt:lpstr>
      <vt:lpstr>Newborn care</vt:lpstr>
      <vt:lpstr>What to do now:</vt:lpstr>
      <vt:lpstr>When a baby doctor  attends delivery</vt:lpstr>
      <vt:lpstr>At birth</vt:lpstr>
      <vt:lpstr>Other baby cares</vt:lpstr>
      <vt:lpstr>Circumcision</vt:lpstr>
      <vt:lpstr>Just in case</vt:lpstr>
      <vt:lpstr>Baby’s adjustment</vt:lpstr>
      <vt:lpstr>Feedings</vt:lpstr>
      <vt:lpstr>Feedings continued</vt:lpstr>
      <vt:lpstr>Feedings continued</vt:lpstr>
      <vt:lpstr>When to call the doctor</vt:lpstr>
      <vt:lpstr>First week of life visit</vt:lpstr>
      <vt:lpstr>Well child visits</vt:lpstr>
      <vt:lpstr>Safety for baby</vt:lpstr>
      <vt:lpstr>Enjoying your newborn</vt:lpstr>
      <vt:lpstr>Movie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Straka</dc:creator>
  <cp:lastModifiedBy>Char Rivers</cp:lastModifiedBy>
  <cp:revision>35</cp:revision>
  <dcterms:created xsi:type="dcterms:W3CDTF">2014-09-03T20:08:41Z</dcterms:created>
  <dcterms:modified xsi:type="dcterms:W3CDTF">2019-03-18T18:00:36Z</dcterms:modified>
</cp:coreProperties>
</file>